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sldIdLst>
    <p:sldId id="256" r:id="rId5"/>
    <p:sldId id="257" r:id="rId6"/>
    <p:sldId id="262" r:id="rId7"/>
    <p:sldId id="258" r:id="rId8"/>
    <p:sldId id="263" r:id="rId9"/>
    <p:sldId id="259" r:id="rId10"/>
    <p:sldId id="266" r:id="rId11"/>
    <p:sldId id="264" r:id="rId12"/>
    <p:sldId id="260" r:id="rId13"/>
    <p:sldId id="269" r:id="rId14"/>
    <p:sldId id="265" r:id="rId15"/>
    <p:sldId id="270" r:id="rId16"/>
    <p:sldId id="271" r:id="rId17"/>
    <p:sldId id="267" r:id="rId18"/>
    <p:sldId id="261" r:id="rId1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70C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0694" autoAdjust="0"/>
    <p:restoredTop sz="94660"/>
  </p:normalViewPr>
  <p:slideViewPr>
    <p:cSldViewPr snapToGrid="0" showGuides="1">
      <p:cViewPr varScale="1">
        <p:scale>
          <a:sx n="63" d="100"/>
          <a:sy n="63" d="100"/>
        </p:scale>
        <p:origin x="968" y="56"/>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3" Type="http://schemas.openxmlformats.org/officeDocument/2006/relationships/customXml" Target="../customXml/item3.xml"/><Relationship Id="rId21"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D5216128-DB09-48BA-A4CA-CE328F088D37}" type="datetimeFigureOut">
              <a:rPr lang="en-US" smtClean="0"/>
              <a:t>10/19/2022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4842326-84E5-4991-B300-6F99975CD652}" type="slidenum">
              <a:rPr lang="en-US" smtClean="0"/>
              <a:t>‹#›</a:t>
            </a:fld>
            <a:endParaRPr lang="en-US"/>
          </a:p>
        </p:txBody>
      </p:sp>
    </p:spTree>
    <p:extLst>
      <p:ext uri="{BB962C8B-B14F-4D97-AF65-F5344CB8AC3E}">
        <p14:creationId xmlns:p14="http://schemas.microsoft.com/office/powerpoint/2010/main" val="68848219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5216128-DB09-48BA-A4CA-CE328F088D37}" type="datetimeFigureOut">
              <a:rPr lang="en-US" smtClean="0"/>
              <a:t>10/19/2022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4842326-84E5-4991-B300-6F99975CD652}" type="slidenum">
              <a:rPr lang="en-US" smtClean="0"/>
              <a:t>‹#›</a:t>
            </a:fld>
            <a:endParaRPr lang="en-US"/>
          </a:p>
        </p:txBody>
      </p:sp>
    </p:spTree>
    <p:extLst>
      <p:ext uri="{BB962C8B-B14F-4D97-AF65-F5344CB8AC3E}">
        <p14:creationId xmlns:p14="http://schemas.microsoft.com/office/powerpoint/2010/main" val="210324252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5216128-DB09-48BA-A4CA-CE328F088D37}" type="datetimeFigureOut">
              <a:rPr lang="en-US" smtClean="0"/>
              <a:t>10/19/2022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4842326-84E5-4991-B300-6F99975CD652}" type="slidenum">
              <a:rPr lang="en-US" smtClean="0"/>
              <a:t>‹#›</a:t>
            </a:fld>
            <a:endParaRPr lang="en-US"/>
          </a:p>
        </p:txBody>
      </p:sp>
    </p:spTree>
    <p:extLst>
      <p:ext uri="{BB962C8B-B14F-4D97-AF65-F5344CB8AC3E}">
        <p14:creationId xmlns:p14="http://schemas.microsoft.com/office/powerpoint/2010/main" val="86398209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5216128-DB09-48BA-A4CA-CE328F088D37}" type="datetimeFigureOut">
              <a:rPr lang="en-US" smtClean="0"/>
              <a:t>10/19/2022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4842326-84E5-4991-B300-6F99975CD652}" type="slidenum">
              <a:rPr lang="en-US" smtClean="0"/>
              <a:t>‹#›</a:t>
            </a:fld>
            <a:endParaRPr lang="en-US"/>
          </a:p>
        </p:txBody>
      </p:sp>
    </p:spTree>
    <p:extLst>
      <p:ext uri="{BB962C8B-B14F-4D97-AF65-F5344CB8AC3E}">
        <p14:creationId xmlns:p14="http://schemas.microsoft.com/office/powerpoint/2010/main" val="214453583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D5216128-DB09-48BA-A4CA-CE328F088D37}" type="datetimeFigureOut">
              <a:rPr lang="en-US" smtClean="0"/>
              <a:t>10/19/2022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4842326-84E5-4991-B300-6F99975CD652}" type="slidenum">
              <a:rPr lang="en-US" smtClean="0"/>
              <a:t>‹#›</a:t>
            </a:fld>
            <a:endParaRPr lang="en-US"/>
          </a:p>
        </p:txBody>
      </p:sp>
    </p:spTree>
    <p:extLst>
      <p:ext uri="{BB962C8B-B14F-4D97-AF65-F5344CB8AC3E}">
        <p14:creationId xmlns:p14="http://schemas.microsoft.com/office/powerpoint/2010/main" val="137004688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D5216128-DB09-48BA-A4CA-CE328F088D37}" type="datetimeFigureOut">
              <a:rPr lang="en-US" smtClean="0"/>
              <a:t>10/19/2022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4842326-84E5-4991-B300-6F99975CD652}" type="slidenum">
              <a:rPr lang="en-US" smtClean="0"/>
              <a:t>‹#›</a:t>
            </a:fld>
            <a:endParaRPr lang="en-US"/>
          </a:p>
        </p:txBody>
      </p:sp>
    </p:spTree>
    <p:extLst>
      <p:ext uri="{BB962C8B-B14F-4D97-AF65-F5344CB8AC3E}">
        <p14:creationId xmlns:p14="http://schemas.microsoft.com/office/powerpoint/2010/main" val="29363606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D5216128-DB09-48BA-A4CA-CE328F088D37}" type="datetimeFigureOut">
              <a:rPr lang="en-US" smtClean="0"/>
              <a:t>10/19/2022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4842326-84E5-4991-B300-6F99975CD652}" type="slidenum">
              <a:rPr lang="en-US" smtClean="0"/>
              <a:t>‹#›</a:t>
            </a:fld>
            <a:endParaRPr lang="en-US"/>
          </a:p>
        </p:txBody>
      </p:sp>
    </p:spTree>
    <p:extLst>
      <p:ext uri="{BB962C8B-B14F-4D97-AF65-F5344CB8AC3E}">
        <p14:creationId xmlns:p14="http://schemas.microsoft.com/office/powerpoint/2010/main" val="44689167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D5216128-DB09-48BA-A4CA-CE328F088D37}" type="datetimeFigureOut">
              <a:rPr lang="en-US" smtClean="0"/>
              <a:t>10/19/2022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4842326-84E5-4991-B300-6F99975CD652}" type="slidenum">
              <a:rPr lang="en-US" smtClean="0"/>
              <a:t>‹#›</a:t>
            </a:fld>
            <a:endParaRPr lang="en-US"/>
          </a:p>
        </p:txBody>
      </p:sp>
    </p:spTree>
    <p:extLst>
      <p:ext uri="{BB962C8B-B14F-4D97-AF65-F5344CB8AC3E}">
        <p14:creationId xmlns:p14="http://schemas.microsoft.com/office/powerpoint/2010/main" val="98635020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5216128-DB09-48BA-A4CA-CE328F088D37}" type="datetimeFigureOut">
              <a:rPr lang="en-US" smtClean="0"/>
              <a:t>10/19/2022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4842326-84E5-4991-B300-6F99975CD652}" type="slidenum">
              <a:rPr lang="en-US" smtClean="0"/>
              <a:t>‹#›</a:t>
            </a:fld>
            <a:endParaRPr lang="en-US"/>
          </a:p>
        </p:txBody>
      </p:sp>
    </p:spTree>
    <p:extLst>
      <p:ext uri="{BB962C8B-B14F-4D97-AF65-F5344CB8AC3E}">
        <p14:creationId xmlns:p14="http://schemas.microsoft.com/office/powerpoint/2010/main" val="91278211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D5216128-DB09-48BA-A4CA-CE328F088D37}" type="datetimeFigureOut">
              <a:rPr lang="en-US" smtClean="0"/>
              <a:t>10/19/2022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4842326-84E5-4991-B300-6F99975CD652}" type="slidenum">
              <a:rPr lang="en-US" smtClean="0"/>
              <a:t>‹#›</a:t>
            </a:fld>
            <a:endParaRPr lang="en-US"/>
          </a:p>
        </p:txBody>
      </p:sp>
    </p:spTree>
    <p:extLst>
      <p:ext uri="{BB962C8B-B14F-4D97-AF65-F5344CB8AC3E}">
        <p14:creationId xmlns:p14="http://schemas.microsoft.com/office/powerpoint/2010/main" val="211157956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D5216128-DB09-48BA-A4CA-CE328F088D37}" type="datetimeFigureOut">
              <a:rPr lang="en-US" smtClean="0"/>
              <a:t>10/19/2022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4842326-84E5-4991-B300-6F99975CD652}" type="slidenum">
              <a:rPr lang="en-US" smtClean="0"/>
              <a:t>‹#›</a:t>
            </a:fld>
            <a:endParaRPr lang="en-US"/>
          </a:p>
        </p:txBody>
      </p:sp>
    </p:spTree>
    <p:extLst>
      <p:ext uri="{BB962C8B-B14F-4D97-AF65-F5344CB8AC3E}">
        <p14:creationId xmlns:p14="http://schemas.microsoft.com/office/powerpoint/2010/main" val="169244589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5216128-DB09-48BA-A4CA-CE328F088D37}" type="datetimeFigureOut">
              <a:rPr lang="en-US" smtClean="0"/>
              <a:t>10/19/2022</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4842326-84E5-4991-B300-6F99975CD652}" type="slidenum">
              <a:rPr lang="en-US" smtClean="0"/>
              <a:t>‹#›</a:t>
            </a:fld>
            <a:endParaRPr lang="en-US"/>
          </a:p>
        </p:txBody>
      </p:sp>
    </p:spTree>
    <p:extLst>
      <p:ext uri="{BB962C8B-B14F-4D97-AF65-F5344CB8AC3E}">
        <p14:creationId xmlns:p14="http://schemas.microsoft.com/office/powerpoint/2010/main" val="112306036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www.moaa.org/content/about-moaa/mission/" TargetMode="External"/><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hyperlink" Target="https://www.ausa.org/about-us" TargetMode="External"/><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0070C0">
            <a:alpha val="30196"/>
          </a:srgbClr>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122363"/>
            <a:ext cx="12192000" cy="2387600"/>
          </a:xfrm>
        </p:spPr>
        <p:txBody>
          <a:bodyPr/>
          <a:lstStyle/>
          <a:p>
            <a:r>
              <a:rPr lang="en-US" dirty="0">
                <a:latin typeface="Arial" panose="020B0604020202020204" pitchFamily="34" charset="0"/>
                <a:cs typeface="Arial" panose="020B0604020202020204" pitchFamily="34" charset="0"/>
              </a:rPr>
              <a:t>Developing USAWOA Core Values</a:t>
            </a:r>
          </a:p>
        </p:txBody>
      </p:sp>
      <p:sp>
        <p:nvSpPr>
          <p:cNvPr id="3" name="Subtitle 2"/>
          <p:cNvSpPr>
            <a:spLocks noGrp="1"/>
          </p:cNvSpPr>
          <p:nvPr>
            <p:ph type="subTitle" idx="1"/>
          </p:nvPr>
        </p:nvSpPr>
        <p:spPr/>
        <p:txBody>
          <a:bodyPr/>
          <a:lstStyle/>
          <a:p>
            <a:endParaRPr lang="en-US" dirty="0">
              <a:latin typeface="Arial" panose="020B0604020202020204" pitchFamily="34" charset="0"/>
              <a:cs typeface="Arial" panose="020B0604020202020204" pitchFamily="34" charset="0"/>
            </a:endParaRPr>
          </a:p>
          <a:p>
            <a:pPr>
              <a:tabLst>
                <a:tab pos="1254125" algn="l"/>
              </a:tabLst>
            </a:pPr>
            <a:r>
              <a:rPr lang="en-US" dirty="0">
                <a:latin typeface="Arial" panose="020B0604020202020204" pitchFamily="34" charset="0"/>
                <a:cs typeface="Arial" panose="020B0604020202020204" pitchFamily="34" charset="0"/>
              </a:rPr>
              <a:t>October 2022</a:t>
            </a:r>
          </a:p>
        </p:txBody>
      </p:sp>
    </p:spTree>
    <p:extLst>
      <p:ext uri="{BB962C8B-B14F-4D97-AF65-F5344CB8AC3E}">
        <p14:creationId xmlns:p14="http://schemas.microsoft.com/office/powerpoint/2010/main" val="79912136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0070C0">
            <a:alpha val="30196"/>
          </a:srgbClr>
        </a:solidFill>
        <a:effectLst/>
      </p:bgPr>
    </p:bg>
    <p:spTree>
      <p:nvGrpSpPr>
        <p:cNvPr id="1" name=""/>
        <p:cNvGrpSpPr/>
        <p:nvPr/>
      </p:nvGrpSpPr>
      <p:grpSpPr>
        <a:xfrm>
          <a:off x="0" y="0"/>
          <a:ext cx="0" cy="0"/>
          <a:chOff x="0" y="0"/>
          <a:chExt cx="0" cy="0"/>
        </a:xfrm>
      </p:grpSpPr>
      <p:sp>
        <p:nvSpPr>
          <p:cNvPr id="5" name="Title 4"/>
          <p:cNvSpPr>
            <a:spLocks noGrp="1"/>
          </p:cNvSpPr>
          <p:nvPr>
            <p:ph type="title"/>
          </p:nvPr>
        </p:nvSpPr>
        <p:spPr>
          <a:xfrm>
            <a:off x="1213169" y="759830"/>
            <a:ext cx="10515600" cy="680843"/>
          </a:xfrm>
        </p:spPr>
        <p:txBody>
          <a:bodyPr>
            <a:normAutofit fontScale="90000"/>
          </a:bodyPr>
          <a:lstStyle/>
          <a:p>
            <a:r>
              <a:rPr lang="en-US" sz="3600" dirty="0">
                <a:latin typeface="Arial" panose="020B0604020202020204" pitchFamily="34" charset="0"/>
                <a:cs typeface="Arial" panose="020B0604020202020204" pitchFamily="34" charset="0"/>
              </a:rPr>
              <a:t>Military Officers Association of America (MOAA)</a:t>
            </a:r>
            <a:br>
              <a:rPr lang="en-US" sz="3600" dirty="0">
                <a:solidFill>
                  <a:schemeClr val="tx1">
                    <a:lumMod val="65000"/>
                    <a:lumOff val="35000"/>
                  </a:schemeClr>
                </a:solidFill>
                <a:latin typeface="Arial" panose="020B0604020202020204" pitchFamily="34" charset="0"/>
                <a:cs typeface="Arial" panose="020B0604020202020204" pitchFamily="34" charset="0"/>
              </a:rPr>
            </a:br>
            <a:endParaRPr lang="en-US" sz="3600" dirty="0">
              <a:latin typeface="Arial" panose="020B0604020202020204" pitchFamily="34" charset="0"/>
              <a:cs typeface="Arial" panose="020B0604020202020204" pitchFamily="34" charset="0"/>
            </a:endParaRPr>
          </a:p>
        </p:txBody>
      </p:sp>
      <p:sp>
        <p:nvSpPr>
          <p:cNvPr id="3" name="Content Placeholder 2">
            <a:extLst>
              <a:ext uri="{FF2B5EF4-FFF2-40B4-BE49-F238E27FC236}">
                <a16:creationId xmlns:a16="http://schemas.microsoft.com/office/drawing/2014/main" id="{475CBAED-11FE-4314-7F13-8F65B9985EE4}"/>
              </a:ext>
            </a:extLst>
          </p:cNvPr>
          <p:cNvSpPr>
            <a:spLocks noGrp="1"/>
          </p:cNvSpPr>
          <p:nvPr>
            <p:ph idx="1"/>
          </p:nvPr>
        </p:nvSpPr>
        <p:spPr>
          <a:xfrm>
            <a:off x="838200" y="2615035"/>
            <a:ext cx="10515600" cy="3147659"/>
          </a:xfrm>
        </p:spPr>
        <p:txBody>
          <a:bodyPr/>
          <a:lstStyle/>
          <a:p>
            <a:pPr marL="0" indent="0">
              <a:buNone/>
            </a:pPr>
            <a:endParaRPr lang="en-US" b="0" i="0" u="none" strike="noStrike" dirty="0">
              <a:solidFill>
                <a:srgbClr val="202124"/>
              </a:solidFill>
              <a:effectLst/>
              <a:latin typeface="arial" panose="020B0604020202020204" pitchFamily="34" charset="0"/>
            </a:endParaRPr>
          </a:p>
          <a:p>
            <a:r>
              <a:rPr lang="en-US" b="0" i="0" u="none" strike="noStrike" dirty="0">
                <a:solidFill>
                  <a:srgbClr val="202124"/>
                </a:solidFill>
                <a:effectLst/>
                <a:latin typeface="arial" panose="020B0604020202020204" pitchFamily="34" charset="0"/>
              </a:rPr>
              <a:t>Values: Expressed by our commitment to “Never Stop Serving” and articulated through four tenets: </a:t>
            </a:r>
            <a:r>
              <a:rPr lang="en-US" b="1" i="0" u="none" strike="noStrike" dirty="0">
                <a:solidFill>
                  <a:srgbClr val="202124"/>
                </a:solidFill>
                <a:effectLst/>
                <a:latin typeface="arial" panose="020B0604020202020204" pitchFamily="34" charset="0"/>
              </a:rPr>
              <a:t>service, leadership, diversity and inclusion, and professionalism</a:t>
            </a:r>
            <a:r>
              <a:rPr lang="en-US" b="0" i="0" u="none" strike="noStrike" dirty="0">
                <a:solidFill>
                  <a:srgbClr val="202124"/>
                </a:solidFill>
                <a:effectLst/>
                <a:latin typeface="arial" panose="020B0604020202020204" pitchFamily="34" charset="0"/>
              </a:rPr>
              <a:t>. MOAA's six strategic priorities are Advocacy, Membership, Councils and Chapters, Philanthropy, Engagement, and Resources.</a:t>
            </a:r>
            <a:endParaRPr lang="en-US" dirty="0"/>
          </a:p>
        </p:txBody>
      </p:sp>
      <p:pic>
        <p:nvPicPr>
          <p:cNvPr id="6" name="Picture 5">
            <a:extLst>
              <a:ext uri="{FF2B5EF4-FFF2-40B4-BE49-F238E27FC236}">
                <a16:creationId xmlns:a16="http://schemas.microsoft.com/office/drawing/2014/main" id="{F2A5FCDF-BE82-E547-2AAD-892F2BFDB924}"/>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17141" y="1369967"/>
            <a:ext cx="1975019" cy="1110097"/>
          </a:xfrm>
          <a:prstGeom prst="rect">
            <a:avLst/>
          </a:prstGeom>
        </p:spPr>
      </p:pic>
      <p:sp>
        <p:nvSpPr>
          <p:cNvPr id="8" name="TextBox 7">
            <a:extLst>
              <a:ext uri="{FF2B5EF4-FFF2-40B4-BE49-F238E27FC236}">
                <a16:creationId xmlns:a16="http://schemas.microsoft.com/office/drawing/2014/main" id="{ED71C5ED-B048-3614-E1B6-4F8A02B560EE}"/>
              </a:ext>
            </a:extLst>
          </p:cNvPr>
          <p:cNvSpPr txBox="1"/>
          <p:nvPr/>
        </p:nvSpPr>
        <p:spPr>
          <a:xfrm>
            <a:off x="2892160" y="2052455"/>
            <a:ext cx="6098192" cy="369332"/>
          </a:xfrm>
          <a:prstGeom prst="rect">
            <a:avLst/>
          </a:prstGeom>
          <a:noFill/>
        </p:spPr>
        <p:txBody>
          <a:bodyPr wrap="square">
            <a:spAutoFit/>
          </a:bodyPr>
          <a:lstStyle/>
          <a:p>
            <a:pPr marL="0" indent="0">
              <a:buNone/>
            </a:pPr>
            <a:r>
              <a:rPr lang="en-US" sz="1800" dirty="0">
                <a:solidFill>
                  <a:schemeClr val="tx1">
                    <a:lumMod val="65000"/>
                    <a:lumOff val="35000"/>
                  </a:schemeClr>
                </a:solidFill>
                <a:latin typeface="Arial" panose="020B0604020202020204" pitchFamily="34" charset="0"/>
                <a:cs typeface="Arial" panose="020B0604020202020204" pitchFamily="34" charset="0"/>
                <a:hlinkClick r:id="rId3"/>
              </a:rPr>
              <a:t>https://www.moaa.org/content/about-moaa/mission/</a:t>
            </a:r>
            <a:endParaRPr lang="en-US" sz="1800" dirty="0">
              <a:solidFill>
                <a:schemeClr val="tx1">
                  <a:lumMod val="65000"/>
                  <a:lumOff val="35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22727332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0070C0">
            <a:alpha val="30196"/>
          </a:srgb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Arial" panose="020B0604020202020204" pitchFamily="34" charset="0"/>
                <a:cs typeface="Arial" panose="020B0604020202020204" pitchFamily="34" charset="0"/>
              </a:rPr>
              <a:t>USAWOA Tenants</a:t>
            </a:r>
          </a:p>
        </p:txBody>
      </p:sp>
      <p:sp>
        <p:nvSpPr>
          <p:cNvPr id="3" name="Content Placeholder 2"/>
          <p:cNvSpPr>
            <a:spLocks noGrp="1"/>
          </p:cNvSpPr>
          <p:nvPr>
            <p:ph idx="1"/>
          </p:nvPr>
        </p:nvSpPr>
        <p:spPr/>
        <p:txBody>
          <a:bodyPr>
            <a:normAutofit/>
          </a:bodyPr>
          <a:lstStyle/>
          <a:p>
            <a:r>
              <a:rPr lang="en-US" b="1" dirty="0">
                <a:latin typeface="Arial" panose="020B0604020202020204" pitchFamily="34" charset="0"/>
                <a:cs typeface="Arial" panose="020B0604020202020204" pitchFamily="34" charset="0"/>
              </a:rPr>
              <a:t>Excel at our job</a:t>
            </a:r>
            <a:r>
              <a:rPr lang="en-US" dirty="0">
                <a:latin typeface="Arial" panose="020B0604020202020204" pitchFamily="34" charset="0"/>
                <a:cs typeface="Arial" panose="020B0604020202020204" pitchFamily="34" charset="0"/>
              </a:rPr>
              <a:t>. We are a unique organization of uniquely trained and qualified Soldiers, Civilians, and Retirees. Due to the strength and quality of our people, we must strive to do more! </a:t>
            </a:r>
          </a:p>
          <a:p>
            <a:r>
              <a:rPr lang="en-US" b="1" dirty="0">
                <a:latin typeface="Arial" panose="020B0604020202020204" pitchFamily="34" charset="0"/>
                <a:cs typeface="Arial" panose="020B0604020202020204" pitchFamily="34" charset="0"/>
              </a:rPr>
              <a:t>Do the little things well</a:t>
            </a:r>
            <a:r>
              <a:rPr lang="en-US" dirty="0">
                <a:latin typeface="Arial" panose="020B0604020202020204" pitchFamily="34" charset="0"/>
                <a:cs typeface="Arial" panose="020B0604020202020204" pitchFamily="34" charset="0"/>
              </a:rPr>
              <a:t>. </a:t>
            </a:r>
          </a:p>
          <a:p>
            <a:r>
              <a:rPr lang="en-US" b="1" dirty="0">
                <a:latin typeface="Arial" panose="020B0604020202020204" pitchFamily="34" charset="0"/>
                <a:cs typeface="Arial" panose="020B0604020202020204" pitchFamily="34" charset="0"/>
              </a:rPr>
              <a:t>Change the organization for the better</a:t>
            </a:r>
            <a:r>
              <a:rPr lang="en-US" dirty="0">
                <a:latin typeface="Arial" panose="020B0604020202020204" pitchFamily="34" charset="0"/>
                <a:cs typeface="Arial" panose="020B0604020202020204" pitchFamily="34" charset="0"/>
              </a:rPr>
              <a:t>. Each one of us must challenge ourselves to make this organization better. Find your passion, make USAWOA better!</a:t>
            </a:r>
          </a:p>
        </p:txBody>
      </p:sp>
    </p:spTree>
    <p:extLst>
      <p:ext uri="{BB962C8B-B14F-4D97-AF65-F5344CB8AC3E}">
        <p14:creationId xmlns:p14="http://schemas.microsoft.com/office/powerpoint/2010/main" val="132110722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0070C0">
            <a:alpha val="30196"/>
          </a:srgbClr>
        </a:solidFill>
        <a:effectLst/>
      </p:bgPr>
    </p:bg>
    <p:spTree>
      <p:nvGrpSpPr>
        <p:cNvPr id="1" name=""/>
        <p:cNvGrpSpPr/>
        <p:nvPr/>
      </p:nvGrpSpPr>
      <p:grpSpPr>
        <a:xfrm>
          <a:off x="0" y="0"/>
          <a:ext cx="0" cy="0"/>
          <a:chOff x="0" y="0"/>
          <a:chExt cx="0" cy="0"/>
        </a:xfrm>
      </p:grpSpPr>
      <p:pic>
        <p:nvPicPr>
          <p:cNvPr id="6" name="Picture 6" descr="Graphical user interface, text&#10;&#10;Description automatically generated">
            <a:extLst>
              <a:ext uri="{FF2B5EF4-FFF2-40B4-BE49-F238E27FC236}">
                <a16:creationId xmlns:a16="http://schemas.microsoft.com/office/drawing/2014/main" id="{47D07CCD-DA01-81F0-16B4-B5A31636B683}"/>
              </a:ext>
            </a:extLst>
          </p:cNvPr>
          <p:cNvPicPr>
            <a:picLocks noGrp="1" noChangeAspect="1"/>
          </p:cNvPicPr>
          <p:nvPr>
            <p:ph idx="1"/>
          </p:nvPr>
        </p:nvPicPr>
        <p:blipFill>
          <a:blip r:embed="rId2"/>
          <a:stretch>
            <a:fillRect/>
          </a:stretch>
        </p:blipFill>
        <p:spPr>
          <a:xfrm>
            <a:off x="411936" y="5471920"/>
            <a:ext cx="10515600" cy="1213894"/>
          </a:xfrm>
        </p:spPr>
      </p:pic>
      <p:pic>
        <p:nvPicPr>
          <p:cNvPr id="7" name="Picture 7" descr="Graphical user interface, text&#10;&#10;Description automatically generated">
            <a:extLst>
              <a:ext uri="{FF2B5EF4-FFF2-40B4-BE49-F238E27FC236}">
                <a16:creationId xmlns:a16="http://schemas.microsoft.com/office/drawing/2014/main" id="{EAD899AC-9E53-BF89-993F-58BBE1CEC5DD}"/>
              </a:ext>
            </a:extLst>
          </p:cNvPr>
          <p:cNvPicPr>
            <a:picLocks noChangeAspect="1"/>
          </p:cNvPicPr>
          <p:nvPr/>
        </p:nvPicPr>
        <p:blipFill>
          <a:blip r:embed="rId3"/>
          <a:stretch>
            <a:fillRect/>
          </a:stretch>
        </p:blipFill>
        <p:spPr>
          <a:xfrm>
            <a:off x="378642" y="380418"/>
            <a:ext cx="10588051" cy="4838188"/>
          </a:xfrm>
          <a:prstGeom prst="rect">
            <a:avLst/>
          </a:prstGeom>
        </p:spPr>
      </p:pic>
    </p:spTree>
    <p:extLst>
      <p:ext uri="{BB962C8B-B14F-4D97-AF65-F5344CB8AC3E}">
        <p14:creationId xmlns:p14="http://schemas.microsoft.com/office/powerpoint/2010/main" val="60230042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0070C0">
            <a:alpha val="30196"/>
          </a:srgbClr>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314960"/>
            <a:ext cx="10515600" cy="6543040"/>
          </a:xfrm>
        </p:spPr>
        <p:txBody>
          <a:bodyPr>
            <a:normAutofit fontScale="25000" lnSpcReduction="20000"/>
          </a:bodyPr>
          <a:lstStyle/>
          <a:p>
            <a:r>
              <a:rPr lang="en-US" sz="8000" b="1" dirty="0">
                <a:latin typeface="Arial" panose="020B0604020202020204" pitchFamily="34" charset="0"/>
                <a:cs typeface="Arial" panose="020B0604020202020204" pitchFamily="34" charset="0"/>
              </a:rPr>
              <a:t>Professionalism – Code of the United States Army Warrant Officer</a:t>
            </a:r>
          </a:p>
          <a:p>
            <a:endParaRPr lang="en-US" sz="5600" b="1" dirty="0">
              <a:latin typeface="Arial" panose="020B0604020202020204" pitchFamily="34" charset="0"/>
              <a:cs typeface="Arial" panose="020B0604020202020204" pitchFamily="34" charset="0"/>
            </a:endParaRPr>
          </a:p>
          <a:p>
            <a:r>
              <a:rPr lang="en-US" sz="6400" b="1" dirty="0">
                <a:latin typeface="Arial" panose="020B0604020202020204" pitchFamily="34" charset="0"/>
                <a:cs typeface="Arial" panose="020B0604020202020204" pitchFamily="34" charset="0"/>
              </a:rPr>
              <a:t>Army Warrant Officers shall conscientiously strive to:</a:t>
            </a:r>
          </a:p>
          <a:p>
            <a:r>
              <a:rPr lang="en-US" sz="6400" b="1" dirty="0">
                <a:latin typeface="Arial" panose="020B0604020202020204" pitchFamily="34" charset="0"/>
                <a:cs typeface="Arial" panose="020B0604020202020204" pitchFamily="34" charset="0"/>
              </a:rPr>
              <a:t>W</a:t>
            </a:r>
            <a:r>
              <a:rPr lang="en-US" sz="6400" dirty="0">
                <a:latin typeface="Arial" panose="020B0604020202020204" pitchFamily="34" charset="0"/>
                <a:cs typeface="Arial" panose="020B0604020202020204" pitchFamily="34" charset="0"/>
              </a:rPr>
              <a:t> </a:t>
            </a:r>
            <a:r>
              <a:rPr lang="en-US" sz="6400" dirty="0" err="1">
                <a:latin typeface="Arial" panose="020B0604020202020204" pitchFamily="34" charset="0"/>
                <a:cs typeface="Arial" panose="020B0604020202020204" pitchFamily="34" charset="0"/>
              </a:rPr>
              <a:t>illingly</a:t>
            </a:r>
            <a:r>
              <a:rPr lang="en-US" sz="6400" dirty="0">
                <a:latin typeface="Arial" panose="020B0604020202020204" pitchFamily="34" charset="0"/>
                <a:cs typeface="Arial" panose="020B0604020202020204" pitchFamily="34" charset="0"/>
              </a:rPr>
              <a:t> render loyal services to superiors, subordinates and peers in every organization of which a member.</a:t>
            </a:r>
          </a:p>
          <a:p>
            <a:r>
              <a:rPr lang="en-US" sz="6400" b="1" dirty="0">
                <a:latin typeface="Arial" panose="020B0604020202020204" pitchFamily="34" charset="0"/>
                <a:cs typeface="Arial" panose="020B0604020202020204" pitchFamily="34" charset="0"/>
              </a:rPr>
              <a:t>A</a:t>
            </a:r>
            <a:r>
              <a:rPr lang="en-US" sz="6400" dirty="0">
                <a:latin typeface="Arial" panose="020B0604020202020204" pitchFamily="34" charset="0"/>
                <a:cs typeface="Arial" panose="020B0604020202020204" pitchFamily="34" charset="0"/>
              </a:rPr>
              <a:t> </a:t>
            </a:r>
            <a:r>
              <a:rPr lang="en-US" sz="6400" dirty="0" err="1">
                <a:latin typeface="Arial" panose="020B0604020202020204" pitchFamily="34" charset="0"/>
                <a:cs typeface="Arial" panose="020B0604020202020204" pitchFamily="34" charset="0"/>
              </a:rPr>
              <a:t>lways</a:t>
            </a:r>
            <a:r>
              <a:rPr lang="en-US" sz="6400" dirty="0">
                <a:latin typeface="Arial" panose="020B0604020202020204" pitchFamily="34" charset="0"/>
                <a:cs typeface="Arial" panose="020B0604020202020204" pitchFamily="34" charset="0"/>
              </a:rPr>
              <a:t> set an example in conduct, appearance and performance.</a:t>
            </a:r>
          </a:p>
          <a:p>
            <a:r>
              <a:rPr lang="en-US" sz="6400" b="1" dirty="0">
                <a:latin typeface="Arial" panose="020B0604020202020204" pitchFamily="34" charset="0"/>
                <a:cs typeface="Arial" panose="020B0604020202020204" pitchFamily="34" charset="0"/>
              </a:rPr>
              <a:t>R</a:t>
            </a:r>
            <a:r>
              <a:rPr lang="en-US" sz="6400" dirty="0">
                <a:latin typeface="Arial" panose="020B0604020202020204" pitchFamily="34" charset="0"/>
                <a:cs typeface="Arial" panose="020B0604020202020204" pitchFamily="34" charset="0"/>
              </a:rPr>
              <a:t> </a:t>
            </a:r>
            <a:r>
              <a:rPr lang="en-US" sz="6400" dirty="0" err="1">
                <a:latin typeface="Arial" panose="020B0604020202020204" pitchFamily="34" charset="0"/>
                <a:cs typeface="Arial" panose="020B0604020202020204" pitchFamily="34" charset="0"/>
              </a:rPr>
              <a:t>eliably</a:t>
            </a:r>
            <a:r>
              <a:rPr lang="en-US" sz="6400" dirty="0">
                <a:latin typeface="Arial" panose="020B0604020202020204" pitchFamily="34" charset="0"/>
                <a:cs typeface="Arial" panose="020B0604020202020204" pitchFamily="34" charset="0"/>
              </a:rPr>
              <a:t> discharge all duties with which confronted whether such duties are expressed or implied.</a:t>
            </a:r>
          </a:p>
          <a:p>
            <a:r>
              <a:rPr lang="en-US" sz="6400" b="1" dirty="0">
                <a:latin typeface="Arial" panose="020B0604020202020204" pitchFamily="34" charset="0"/>
                <a:cs typeface="Arial" panose="020B0604020202020204" pitchFamily="34" charset="0"/>
              </a:rPr>
              <a:t>R</a:t>
            </a:r>
            <a:r>
              <a:rPr lang="en-US" sz="6400" dirty="0">
                <a:latin typeface="Arial" panose="020B0604020202020204" pitchFamily="34" charset="0"/>
                <a:cs typeface="Arial" panose="020B0604020202020204" pitchFamily="34" charset="0"/>
              </a:rPr>
              <a:t> </a:t>
            </a:r>
            <a:r>
              <a:rPr lang="en-US" sz="6400" dirty="0" err="1">
                <a:latin typeface="Arial" panose="020B0604020202020204" pitchFamily="34" charset="0"/>
                <a:cs typeface="Arial" panose="020B0604020202020204" pitchFamily="34" charset="0"/>
              </a:rPr>
              <a:t>eadily</a:t>
            </a:r>
            <a:r>
              <a:rPr lang="en-US" sz="6400" dirty="0">
                <a:latin typeface="Arial" panose="020B0604020202020204" pitchFamily="34" charset="0"/>
                <a:cs typeface="Arial" panose="020B0604020202020204" pitchFamily="34" charset="0"/>
              </a:rPr>
              <a:t> subordinate personal interests and welfare to those of the organization and subordinates.</a:t>
            </a:r>
          </a:p>
          <a:p>
            <a:r>
              <a:rPr lang="en-US" sz="6400" b="1" dirty="0">
                <a:latin typeface="Arial" panose="020B0604020202020204" pitchFamily="34" charset="0"/>
                <a:cs typeface="Arial" panose="020B0604020202020204" pitchFamily="34" charset="0"/>
              </a:rPr>
              <a:t>A</a:t>
            </a:r>
            <a:r>
              <a:rPr lang="en-US" sz="6400" dirty="0">
                <a:latin typeface="Arial" panose="020B0604020202020204" pitchFamily="34" charset="0"/>
                <a:cs typeface="Arial" panose="020B0604020202020204" pitchFamily="34" charset="0"/>
              </a:rPr>
              <a:t> </a:t>
            </a:r>
            <a:r>
              <a:rPr lang="en-US" sz="6400" dirty="0" err="1">
                <a:latin typeface="Arial" panose="020B0604020202020204" pitchFamily="34" charset="0"/>
                <a:cs typeface="Arial" panose="020B0604020202020204" pitchFamily="34" charset="0"/>
              </a:rPr>
              <a:t>ccept</a:t>
            </a:r>
            <a:r>
              <a:rPr lang="en-US" sz="6400" dirty="0">
                <a:latin typeface="Arial" panose="020B0604020202020204" pitchFamily="34" charset="0"/>
                <a:cs typeface="Arial" panose="020B0604020202020204" pitchFamily="34" charset="0"/>
              </a:rPr>
              <a:t> responsibility at every opportunity and acknowledge full accountability for actions.</a:t>
            </a:r>
          </a:p>
          <a:p>
            <a:r>
              <a:rPr lang="en-US" sz="6400" b="1" dirty="0">
                <a:latin typeface="Arial" panose="020B0604020202020204" pitchFamily="34" charset="0"/>
                <a:cs typeface="Arial" panose="020B0604020202020204" pitchFamily="34" charset="0"/>
              </a:rPr>
              <a:t>N</a:t>
            </a:r>
            <a:r>
              <a:rPr lang="en-US" sz="6400" dirty="0">
                <a:latin typeface="Arial" panose="020B0604020202020204" pitchFamily="34" charset="0"/>
                <a:cs typeface="Arial" panose="020B0604020202020204" pitchFamily="34" charset="0"/>
              </a:rPr>
              <a:t> ever knowingly tolerate wrong-doing by self or others, whether by commission or omission, design or neglect.</a:t>
            </a:r>
          </a:p>
          <a:p>
            <a:r>
              <a:rPr lang="en-US" sz="6400" b="1" dirty="0">
                <a:latin typeface="Arial" panose="020B0604020202020204" pitchFamily="34" charset="0"/>
                <a:cs typeface="Arial" panose="020B0604020202020204" pitchFamily="34" charset="0"/>
              </a:rPr>
              <a:t>T</a:t>
            </a:r>
            <a:r>
              <a:rPr lang="en-US" sz="6400" dirty="0">
                <a:latin typeface="Arial" panose="020B0604020202020204" pitchFamily="34" charset="0"/>
                <a:cs typeface="Arial" panose="020B0604020202020204" pitchFamily="34" charset="0"/>
              </a:rPr>
              <a:t> each other people in a way that effectively expands and perpetuates the scope of their technical competence.</a:t>
            </a:r>
          </a:p>
          <a:p>
            <a:endParaRPr lang="en-US" sz="6400" dirty="0">
              <a:latin typeface="Arial" panose="020B0604020202020204" pitchFamily="34" charset="0"/>
              <a:cs typeface="Arial" panose="020B0604020202020204" pitchFamily="34" charset="0"/>
            </a:endParaRPr>
          </a:p>
          <a:p>
            <a:r>
              <a:rPr lang="en-US" sz="6400" b="1" dirty="0">
                <a:latin typeface="Arial" panose="020B0604020202020204" pitchFamily="34" charset="0"/>
                <a:cs typeface="Arial" panose="020B0604020202020204" pitchFamily="34" charset="0"/>
              </a:rPr>
              <a:t>O</a:t>
            </a:r>
            <a:r>
              <a:rPr lang="en-US" sz="6400" dirty="0">
                <a:latin typeface="Arial" panose="020B0604020202020204" pitchFamily="34" charset="0"/>
                <a:cs typeface="Arial" panose="020B0604020202020204" pitchFamily="34" charset="0"/>
              </a:rPr>
              <a:t> </a:t>
            </a:r>
            <a:r>
              <a:rPr lang="en-US" sz="6400" dirty="0" err="1">
                <a:latin typeface="Arial" panose="020B0604020202020204" pitchFamily="34" charset="0"/>
                <a:cs typeface="Arial" panose="020B0604020202020204" pitchFamily="34" charset="0"/>
              </a:rPr>
              <a:t>btain</a:t>
            </a:r>
            <a:r>
              <a:rPr lang="en-US" sz="6400" dirty="0">
                <a:latin typeface="Arial" panose="020B0604020202020204" pitchFamily="34" charset="0"/>
                <a:cs typeface="Arial" panose="020B0604020202020204" pitchFamily="34" charset="0"/>
              </a:rPr>
              <a:t> breadth of perspective and depth of understanding beyond the limits of specific responsibilities.</a:t>
            </a:r>
          </a:p>
          <a:p>
            <a:r>
              <a:rPr lang="en-US" sz="6400" b="1" dirty="0">
                <a:latin typeface="Arial" panose="020B0604020202020204" pitchFamily="34" charset="0"/>
                <a:cs typeface="Arial" panose="020B0604020202020204" pitchFamily="34" charset="0"/>
              </a:rPr>
              <a:t>F</a:t>
            </a:r>
            <a:r>
              <a:rPr lang="en-US" sz="6400" dirty="0">
                <a:latin typeface="Arial" panose="020B0604020202020204" pitchFamily="34" charset="0"/>
                <a:cs typeface="Arial" panose="020B0604020202020204" pitchFamily="34" charset="0"/>
              </a:rPr>
              <a:t> </a:t>
            </a:r>
            <a:r>
              <a:rPr lang="en-US" sz="6400" dirty="0" err="1">
                <a:latin typeface="Arial" panose="020B0604020202020204" pitchFamily="34" charset="0"/>
                <a:cs typeface="Arial" panose="020B0604020202020204" pitchFamily="34" charset="0"/>
              </a:rPr>
              <a:t>aithfully</a:t>
            </a:r>
            <a:r>
              <a:rPr lang="en-US" sz="6400" dirty="0">
                <a:latin typeface="Arial" panose="020B0604020202020204" pitchFamily="34" charset="0"/>
                <a:cs typeface="Arial" panose="020B0604020202020204" pitchFamily="34" charset="0"/>
              </a:rPr>
              <a:t> adhere to the oath of office, upholding and defending the nation's constitution by both word and deed.</a:t>
            </a:r>
          </a:p>
          <a:p>
            <a:r>
              <a:rPr lang="en-US" sz="6400" b="1" dirty="0">
                <a:latin typeface="Arial" panose="020B0604020202020204" pitchFamily="34" charset="0"/>
                <a:cs typeface="Arial" panose="020B0604020202020204" pitchFamily="34" charset="0"/>
              </a:rPr>
              <a:t>F</a:t>
            </a:r>
            <a:r>
              <a:rPr lang="en-US" sz="6400" dirty="0">
                <a:latin typeface="Arial" panose="020B0604020202020204" pitchFamily="34" charset="0"/>
                <a:cs typeface="Arial" panose="020B0604020202020204" pitchFamily="34" charset="0"/>
              </a:rPr>
              <a:t> </a:t>
            </a:r>
            <a:r>
              <a:rPr lang="en-US" sz="6400" dirty="0" err="1">
                <a:latin typeface="Arial" panose="020B0604020202020204" pitchFamily="34" charset="0"/>
                <a:cs typeface="Arial" panose="020B0604020202020204" pitchFamily="34" charset="0"/>
              </a:rPr>
              <a:t>orcefully</a:t>
            </a:r>
            <a:r>
              <a:rPr lang="en-US" sz="6400" dirty="0">
                <a:latin typeface="Arial" panose="020B0604020202020204" pitchFamily="34" charset="0"/>
                <a:cs typeface="Arial" panose="020B0604020202020204" pitchFamily="34" charset="0"/>
              </a:rPr>
              <a:t> take initiative to stimulate constructive action in all areas requiring or inviting attention.</a:t>
            </a:r>
          </a:p>
          <a:p>
            <a:r>
              <a:rPr lang="en-US" sz="6400" b="1" dirty="0">
                <a:latin typeface="Arial" panose="020B0604020202020204" pitchFamily="34" charset="0"/>
                <a:cs typeface="Arial" panose="020B0604020202020204" pitchFamily="34" charset="0"/>
              </a:rPr>
              <a:t>I</a:t>
            </a:r>
            <a:r>
              <a:rPr lang="en-US" sz="6400" dirty="0">
                <a:latin typeface="Arial" panose="020B0604020202020204" pitchFamily="34" charset="0"/>
                <a:cs typeface="Arial" panose="020B0604020202020204" pitchFamily="34" charset="0"/>
              </a:rPr>
              <a:t> </a:t>
            </a:r>
            <a:r>
              <a:rPr lang="en-US" sz="6400" dirty="0" err="1">
                <a:latin typeface="Arial" panose="020B0604020202020204" pitchFamily="34" charset="0"/>
                <a:cs typeface="Arial" panose="020B0604020202020204" pitchFamily="34" charset="0"/>
              </a:rPr>
              <a:t>mprove</a:t>
            </a:r>
            <a:r>
              <a:rPr lang="en-US" sz="6400" dirty="0">
                <a:latin typeface="Arial" panose="020B0604020202020204" pitchFamily="34" charset="0"/>
                <a:cs typeface="Arial" panose="020B0604020202020204" pitchFamily="34" charset="0"/>
              </a:rPr>
              <a:t> physically and mentally, professionally and personally to increase abilities and value of service.</a:t>
            </a:r>
          </a:p>
          <a:p>
            <a:r>
              <a:rPr lang="en-US" sz="6400" b="1" dirty="0">
                <a:latin typeface="Arial" panose="020B0604020202020204" pitchFamily="34" charset="0"/>
                <a:cs typeface="Arial" panose="020B0604020202020204" pitchFamily="34" charset="0"/>
              </a:rPr>
              <a:t>C </a:t>
            </a:r>
            <a:r>
              <a:rPr lang="en-US" sz="6400" dirty="0" err="1">
                <a:latin typeface="Arial" panose="020B0604020202020204" pitchFamily="34" charset="0"/>
                <a:cs typeface="Arial" panose="020B0604020202020204" pitchFamily="34" charset="0"/>
              </a:rPr>
              <a:t>ontribute</a:t>
            </a:r>
            <a:r>
              <a:rPr lang="en-US" sz="6400" dirty="0">
                <a:latin typeface="Arial" panose="020B0604020202020204" pitchFamily="34" charset="0"/>
                <a:cs typeface="Arial" panose="020B0604020202020204" pitchFamily="34" charset="0"/>
              </a:rPr>
              <a:t> past experience and knowledge to a dedicated effort for a betterment of the future.</a:t>
            </a:r>
          </a:p>
          <a:p>
            <a:r>
              <a:rPr lang="en-US" sz="6400" b="1" dirty="0">
                <a:latin typeface="Arial" panose="020B0604020202020204" pitchFamily="34" charset="0"/>
                <a:cs typeface="Arial" panose="020B0604020202020204" pitchFamily="34" charset="0"/>
              </a:rPr>
              <a:t>E</a:t>
            </a:r>
            <a:r>
              <a:rPr lang="en-US" sz="6400" dirty="0">
                <a:latin typeface="Arial" panose="020B0604020202020204" pitchFamily="34" charset="0"/>
                <a:cs typeface="Arial" panose="020B0604020202020204" pitchFamily="34" charset="0"/>
              </a:rPr>
              <a:t> </a:t>
            </a:r>
            <a:r>
              <a:rPr lang="en-US" sz="6400" dirty="0" err="1">
                <a:latin typeface="Arial" panose="020B0604020202020204" pitchFamily="34" charset="0"/>
                <a:cs typeface="Arial" panose="020B0604020202020204" pitchFamily="34" charset="0"/>
              </a:rPr>
              <a:t>arn</a:t>
            </a:r>
            <a:r>
              <a:rPr lang="en-US" sz="6400" dirty="0">
                <a:latin typeface="Arial" panose="020B0604020202020204" pitchFamily="34" charset="0"/>
                <a:cs typeface="Arial" panose="020B0604020202020204" pitchFamily="34" charset="0"/>
              </a:rPr>
              <a:t> an ironclad reputation for absolute integrity of word.</a:t>
            </a:r>
          </a:p>
          <a:p>
            <a:r>
              <a:rPr lang="en-US" sz="6400" b="1" dirty="0">
                <a:latin typeface="Arial" panose="020B0604020202020204" pitchFamily="34" charset="0"/>
                <a:cs typeface="Arial" panose="020B0604020202020204" pitchFamily="34" charset="0"/>
              </a:rPr>
              <a:t>R</a:t>
            </a:r>
            <a:r>
              <a:rPr lang="en-US" sz="6400" dirty="0">
                <a:latin typeface="Arial" panose="020B0604020202020204" pitchFamily="34" charset="0"/>
                <a:cs typeface="Arial" panose="020B0604020202020204" pitchFamily="34" charset="0"/>
              </a:rPr>
              <a:t> </a:t>
            </a:r>
            <a:r>
              <a:rPr lang="en-US" sz="6400" dirty="0" err="1">
                <a:latin typeface="Arial" panose="020B0604020202020204" pitchFamily="34" charset="0"/>
                <a:cs typeface="Arial" panose="020B0604020202020204" pitchFamily="34" charset="0"/>
              </a:rPr>
              <a:t>eflect</a:t>
            </a:r>
            <a:r>
              <a:rPr lang="en-US" sz="6400" dirty="0">
                <a:latin typeface="Arial" panose="020B0604020202020204" pitchFamily="34" charset="0"/>
                <a:cs typeface="Arial" panose="020B0604020202020204" pitchFamily="34" charset="0"/>
              </a:rPr>
              <a:t> credit and inspire confidence in themselves, the Warrant Officer Corps, the military service of the nation and the United States of America.</a:t>
            </a:r>
          </a:p>
          <a:p>
            <a:endParaRPr lang="en-US" sz="8000" b="1" dirty="0">
              <a:latin typeface="Arial" panose="020B0604020202020204" pitchFamily="34" charset="0"/>
              <a:cs typeface="Arial" panose="020B0604020202020204" pitchFamily="34" charset="0"/>
            </a:endParaRPr>
          </a:p>
          <a:p>
            <a:endParaRPr lang="en-US" sz="2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37187459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0070C0">
            <a:alpha val="30196"/>
          </a:srgb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Arial" panose="020B0604020202020204" pitchFamily="34" charset="0"/>
                <a:cs typeface="Arial" panose="020B0604020202020204" pitchFamily="34" charset="0"/>
              </a:rPr>
              <a:t>USAWOA Tenants</a:t>
            </a:r>
          </a:p>
        </p:txBody>
      </p:sp>
      <p:sp>
        <p:nvSpPr>
          <p:cNvPr id="3" name="Content Placeholder 2"/>
          <p:cNvSpPr>
            <a:spLocks noGrp="1"/>
          </p:cNvSpPr>
          <p:nvPr>
            <p:ph idx="1"/>
          </p:nvPr>
        </p:nvSpPr>
        <p:spPr>
          <a:xfrm>
            <a:off x="838200" y="1551305"/>
            <a:ext cx="10515600" cy="4351338"/>
          </a:xfrm>
        </p:spPr>
        <p:txBody>
          <a:bodyPr>
            <a:normAutofit fontScale="25000" lnSpcReduction="20000"/>
          </a:bodyPr>
          <a:lstStyle/>
          <a:p>
            <a:r>
              <a:rPr lang="en-US" sz="8000" b="1" dirty="0">
                <a:latin typeface="Arial" panose="020B0604020202020204" pitchFamily="34" charset="0"/>
                <a:cs typeface="Arial" panose="020B0604020202020204" pitchFamily="34" charset="0"/>
              </a:rPr>
              <a:t>Professionalism –</a:t>
            </a:r>
            <a:r>
              <a:rPr lang="en-US" sz="8000" dirty="0">
                <a:latin typeface="Arial" panose="020B0604020202020204" pitchFamily="34" charset="0"/>
                <a:cs typeface="Arial" panose="020B0604020202020204" pitchFamily="34" charset="0"/>
              </a:rPr>
              <a:t> WARRANT Officer Code</a:t>
            </a:r>
            <a:endParaRPr lang="en-US" sz="8000" b="1" dirty="0">
              <a:latin typeface="Arial" panose="020B0604020202020204" pitchFamily="34" charset="0"/>
              <a:cs typeface="Arial" panose="020B0604020202020204" pitchFamily="34" charset="0"/>
            </a:endParaRPr>
          </a:p>
          <a:p>
            <a:endParaRPr lang="en-US" sz="8000" b="1" dirty="0">
              <a:latin typeface="Arial" panose="020B0604020202020204" pitchFamily="34" charset="0"/>
              <a:cs typeface="Arial" panose="020B0604020202020204" pitchFamily="34" charset="0"/>
            </a:endParaRPr>
          </a:p>
          <a:p>
            <a:r>
              <a:rPr lang="en-US" sz="8000" b="1" dirty="0">
                <a:latin typeface="Arial" panose="020B0604020202020204" pitchFamily="34" charset="0"/>
                <a:cs typeface="Arial" panose="020B0604020202020204" pitchFamily="34" charset="0"/>
              </a:rPr>
              <a:t>Recognition</a:t>
            </a:r>
            <a:r>
              <a:rPr lang="en-US" sz="8000" b="1" dirty="0">
                <a:solidFill>
                  <a:srgbClr val="000000"/>
                </a:solidFill>
                <a:latin typeface="Arial" panose="020B0604020202020204" pitchFamily="34" charset="0"/>
                <a:cs typeface="Arial" panose="020B0604020202020204" pitchFamily="34" charset="0"/>
              </a:rPr>
              <a:t> -</a:t>
            </a:r>
            <a:r>
              <a:rPr lang="en-US" sz="8000" dirty="0">
                <a:solidFill>
                  <a:srgbClr val="000000"/>
                </a:solidFill>
                <a:latin typeface="Arial" panose="020B0604020202020204" pitchFamily="34" charset="0"/>
                <a:cs typeface="Arial" panose="020B0604020202020204" pitchFamily="34" charset="0"/>
              </a:rPr>
              <a:t> </a:t>
            </a:r>
            <a:r>
              <a:rPr lang="en-US" sz="8000" b="0" i="0" dirty="0">
                <a:solidFill>
                  <a:srgbClr val="000000"/>
                </a:solidFill>
                <a:effectLst/>
                <a:latin typeface="Arial" panose="020B0604020202020204" pitchFamily="34" charset="0"/>
              </a:rPr>
              <a:t>The Association has been praised by Presidents of the United States, Congressmen, Secretary of the Army, Chiefs of Staff of the Army, the Deputy Chiefs of Staff for Personnel, and other high-ranking military and civilian leaders. The Secretary of the Army, Chief of Staff of the Army, and Deputy Chief of Staff for Regional Military Personnel Center commanders have been our guest speakers at our Annual Meetings. USAWOA representatives are invited to attend various briefings in The White House and The Pentagon on our members' matters of interest. The Warrant Officers Career College Commandant is invited to contribute a column to our NEWSLINER, as are other persons in positions of responsibility within or related to the Army Warrant Officer Corps.</a:t>
            </a:r>
          </a:p>
          <a:p>
            <a:endParaRPr lang="en-US" sz="8000" b="1" dirty="0">
              <a:latin typeface="Arial" panose="020B0604020202020204" pitchFamily="34" charset="0"/>
              <a:cs typeface="Arial" panose="020B0604020202020204" pitchFamily="34" charset="0"/>
            </a:endParaRPr>
          </a:p>
          <a:p>
            <a:r>
              <a:rPr lang="en-US" sz="8000" b="1" dirty="0">
                <a:latin typeface="Arial" panose="020B0604020202020204" pitchFamily="34" charset="0"/>
                <a:cs typeface="Arial" panose="020B0604020202020204" pitchFamily="34" charset="0"/>
              </a:rPr>
              <a:t>Representation - </a:t>
            </a:r>
            <a:r>
              <a:rPr lang="en-US" sz="8000" dirty="0">
                <a:solidFill>
                  <a:srgbClr val="000000"/>
                </a:solidFill>
                <a:latin typeface="Arial" panose="020B0604020202020204" pitchFamily="34" charset="0"/>
                <a:cs typeface="Arial" panose="020B0604020202020204" pitchFamily="34" charset="0"/>
              </a:rPr>
              <a:t>T</a:t>
            </a:r>
            <a:r>
              <a:rPr lang="en-US" sz="8000" dirty="0">
                <a:solidFill>
                  <a:srgbClr val="000000"/>
                </a:solidFill>
                <a:latin typeface="Arial" panose="020B0604020202020204" pitchFamily="34" charset="0"/>
              </a:rPr>
              <a:t>he USAWOA represents its members in several ways. Acting on the recommendations/proposals approved by our membership and on other recommendations submitted by chapters and individual Warrant Officers, we ensure that these actions are brought to the attention of the appropriate action officers with the backing of the USAWOA.</a:t>
            </a:r>
            <a:endParaRPr lang="en-US" sz="8000" b="1" dirty="0">
              <a:latin typeface="Arial" panose="020B0604020202020204" pitchFamily="34" charset="0"/>
              <a:cs typeface="Arial" panose="020B0604020202020204" pitchFamily="34" charset="0"/>
            </a:endParaRPr>
          </a:p>
          <a:p>
            <a:endParaRPr lang="en-US" sz="2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41899740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0070C0">
            <a:alpha val="30196"/>
          </a:srgbClr>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92500" lnSpcReduction="20000"/>
          </a:bodyPr>
          <a:lstStyle/>
          <a:p>
            <a:pPr marL="514350" indent="-514350" fontAlgn="auto">
              <a:buFont typeface="+mj-lt"/>
              <a:buAutoNum type="arabicPeriod"/>
            </a:pPr>
            <a:r>
              <a:rPr lang="en-US" dirty="0">
                <a:latin typeface="Arial" panose="020B0604020202020204" pitchFamily="34" charset="0"/>
                <a:cs typeface="Arial" panose="020B0604020202020204" pitchFamily="34" charset="0"/>
              </a:rPr>
              <a:t>Start to think of a list of core values (minimum 4). </a:t>
            </a:r>
            <a:r>
              <a:rPr lang="en-US" b="1" i="1" dirty="0">
                <a:latin typeface="Arial" panose="020B0604020202020204" pitchFamily="34" charset="0"/>
                <a:cs typeface="Arial" panose="020B0604020202020204" pitchFamily="34" charset="0"/>
              </a:rPr>
              <a:t>Focus these on the USAWOA mission</a:t>
            </a:r>
            <a:endParaRPr lang="en-US" dirty="0">
              <a:latin typeface="Arial" panose="020B0604020202020204" pitchFamily="34" charset="0"/>
              <a:cs typeface="Arial" panose="020B0604020202020204" pitchFamily="34" charset="0"/>
            </a:endParaRPr>
          </a:p>
          <a:p>
            <a:pPr marL="514350" indent="-514350" fontAlgn="auto">
              <a:buFont typeface="+mj-lt"/>
              <a:buAutoNum type="arabicPeriod"/>
            </a:pPr>
            <a:r>
              <a:rPr lang="en-US" dirty="0">
                <a:latin typeface="Arial" panose="020B0604020202020204" pitchFamily="34" charset="0"/>
                <a:cs typeface="Arial" panose="020B0604020202020204" pitchFamily="34" charset="0"/>
              </a:rPr>
              <a:t>What makes us unique?  What do we do that no one else does?</a:t>
            </a:r>
          </a:p>
          <a:p>
            <a:pPr marL="514350" indent="-514350" fontAlgn="auto">
              <a:buFont typeface="+mj-lt"/>
              <a:buAutoNum type="arabicPeriod"/>
            </a:pPr>
            <a:r>
              <a:rPr lang="en-US" dirty="0">
                <a:latin typeface="Arial" panose="020B0604020202020204" pitchFamily="34" charset="0"/>
                <a:cs typeface="Arial" panose="020B0604020202020204" pitchFamily="34" charset="0"/>
              </a:rPr>
              <a:t>Solicit input from Chapter Presidents/members</a:t>
            </a:r>
          </a:p>
          <a:p>
            <a:pPr marL="514350" indent="-514350" fontAlgn="auto">
              <a:buFont typeface="+mj-lt"/>
              <a:buAutoNum type="arabicPeriod"/>
            </a:pPr>
            <a:r>
              <a:rPr lang="en-US" dirty="0">
                <a:latin typeface="Arial" panose="020B0604020202020204" pitchFamily="34" charset="0"/>
                <a:cs typeface="Arial" panose="020B0604020202020204" pitchFamily="34" charset="0"/>
              </a:rPr>
              <a:t>Mid-Year BOD (March 2023)</a:t>
            </a:r>
          </a:p>
          <a:p>
            <a:pPr marL="457200" lvl="1" indent="0">
              <a:buNone/>
            </a:pPr>
            <a:r>
              <a:rPr lang="en-US" dirty="0">
                <a:latin typeface="Arial" panose="020B0604020202020204" pitchFamily="34" charset="0"/>
                <a:cs typeface="Arial" panose="020B0604020202020204" pitchFamily="34" charset="0"/>
              </a:rPr>
              <a:t>When we combine, list the core values and:</a:t>
            </a:r>
          </a:p>
          <a:p>
            <a:pPr lvl="1"/>
            <a:r>
              <a:rPr lang="en-US" dirty="0">
                <a:latin typeface="Arial" panose="020B0604020202020204" pitchFamily="34" charset="0"/>
                <a:cs typeface="Arial" panose="020B0604020202020204" pitchFamily="34" charset="0"/>
              </a:rPr>
              <a:t>Combine those that are similar,</a:t>
            </a:r>
          </a:p>
          <a:p>
            <a:pPr lvl="1"/>
            <a:r>
              <a:rPr lang="en-US" dirty="0">
                <a:latin typeface="Arial" panose="020B0604020202020204" pitchFamily="34" charset="0"/>
                <a:cs typeface="Arial" panose="020B0604020202020204" pitchFamily="34" charset="0"/>
              </a:rPr>
              <a:t>Determine which one are pertinent, and</a:t>
            </a:r>
          </a:p>
          <a:p>
            <a:pPr lvl="1"/>
            <a:r>
              <a:rPr lang="en-US" dirty="0">
                <a:latin typeface="Arial" panose="020B0604020202020204" pitchFamily="34" charset="0"/>
                <a:cs typeface="Arial" panose="020B0604020202020204" pitchFamily="34" charset="0"/>
              </a:rPr>
              <a:t>Identify what we’re missing and add them in.</a:t>
            </a:r>
          </a:p>
          <a:p>
            <a:pPr marL="0" indent="0">
              <a:buNone/>
            </a:pPr>
            <a:r>
              <a:rPr lang="en-US" dirty="0">
                <a:latin typeface="Arial" panose="020B0604020202020204" pitchFamily="34" charset="0"/>
                <a:cs typeface="Arial" panose="020B0604020202020204" pitchFamily="34" charset="0"/>
              </a:rPr>
              <a:t>4. Solicit product to the BOD; vote to approve at the 51</a:t>
            </a:r>
            <a:r>
              <a:rPr lang="en-US" baseline="30000" dirty="0">
                <a:latin typeface="Arial" panose="020B0604020202020204" pitchFamily="34" charset="0"/>
                <a:cs typeface="Arial" panose="020B0604020202020204" pitchFamily="34" charset="0"/>
              </a:rPr>
              <a:t>st</a:t>
            </a:r>
            <a:r>
              <a:rPr lang="en-US" dirty="0">
                <a:latin typeface="Arial" panose="020B0604020202020204" pitchFamily="34" charset="0"/>
                <a:cs typeface="Arial" panose="020B0604020202020204" pitchFamily="34" charset="0"/>
              </a:rPr>
              <a:t> AMM</a:t>
            </a:r>
          </a:p>
          <a:p>
            <a:pPr marL="0" indent="0">
              <a:buNone/>
            </a:pPr>
            <a:r>
              <a:rPr lang="en-US" dirty="0">
                <a:latin typeface="Arial" panose="020B0604020202020204" pitchFamily="34" charset="0"/>
                <a:cs typeface="Arial" panose="020B0604020202020204" pitchFamily="34" charset="0"/>
              </a:rPr>
              <a:t>5. Add them into the Bylaws/Operations Manual and develop a physical product for dissemination (website/pamphlet)</a:t>
            </a:r>
          </a:p>
        </p:txBody>
      </p:sp>
      <p:sp>
        <p:nvSpPr>
          <p:cNvPr id="5" name="Title 4"/>
          <p:cNvSpPr>
            <a:spLocks noGrp="1"/>
          </p:cNvSpPr>
          <p:nvPr>
            <p:ph type="title"/>
          </p:nvPr>
        </p:nvSpPr>
        <p:spPr/>
        <p:txBody>
          <a:bodyPr/>
          <a:lstStyle/>
          <a:p>
            <a:r>
              <a:rPr lang="en-US" dirty="0">
                <a:latin typeface="Arial" panose="020B0604020202020204" pitchFamily="34" charset="0"/>
                <a:cs typeface="Arial" panose="020B0604020202020204" pitchFamily="34" charset="0"/>
              </a:rPr>
              <a:t>Our Homework </a:t>
            </a:r>
          </a:p>
        </p:txBody>
      </p:sp>
    </p:spTree>
    <p:extLst>
      <p:ext uri="{BB962C8B-B14F-4D97-AF65-F5344CB8AC3E}">
        <p14:creationId xmlns:p14="http://schemas.microsoft.com/office/powerpoint/2010/main" val="288034566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0070C0">
            <a:alpha val="30196"/>
          </a:srgb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Arial" panose="020B0604020202020204" pitchFamily="34" charset="0"/>
                <a:cs typeface="Arial" panose="020B0604020202020204" pitchFamily="34" charset="0"/>
              </a:rPr>
              <a:t>Understanding Core Values</a:t>
            </a:r>
          </a:p>
        </p:txBody>
      </p:sp>
      <p:sp>
        <p:nvSpPr>
          <p:cNvPr id="3" name="Content Placeholder 2"/>
          <p:cNvSpPr>
            <a:spLocks noGrp="1"/>
          </p:cNvSpPr>
          <p:nvPr>
            <p:ph idx="1"/>
          </p:nvPr>
        </p:nvSpPr>
        <p:spPr/>
        <p:txBody>
          <a:bodyPr>
            <a:normAutofit/>
          </a:bodyPr>
          <a:lstStyle/>
          <a:p>
            <a:pPr marL="0" indent="0" algn="ctr">
              <a:buNone/>
            </a:pPr>
            <a:r>
              <a:rPr lang="en-US" i="1" dirty="0">
                <a:latin typeface="Arial" panose="020B0604020202020204" pitchFamily="34" charset="0"/>
                <a:cs typeface="Arial" panose="020B0604020202020204" pitchFamily="34" charset="0"/>
              </a:rPr>
              <a:t>Core values</a:t>
            </a:r>
            <a:r>
              <a:rPr lang="en-US" dirty="0">
                <a:latin typeface="Arial" panose="020B0604020202020204" pitchFamily="34" charset="0"/>
                <a:cs typeface="Arial" panose="020B0604020202020204" pitchFamily="34" charset="0"/>
              </a:rPr>
              <a:t> are the deeply ingrained principles that guide all of a company’s actions; </a:t>
            </a:r>
            <a:r>
              <a:rPr lang="en-US" b="1" dirty="0">
                <a:latin typeface="Arial" panose="020B0604020202020204" pitchFamily="34" charset="0"/>
                <a:cs typeface="Arial" panose="020B0604020202020204" pitchFamily="34" charset="0"/>
              </a:rPr>
              <a:t>they serve as its cultural cornerstones</a:t>
            </a:r>
            <a:r>
              <a:rPr lang="en-US" dirty="0">
                <a:latin typeface="Arial" panose="020B0604020202020204" pitchFamily="34" charset="0"/>
                <a:cs typeface="Arial" panose="020B0604020202020204" pitchFamily="34" charset="0"/>
              </a:rPr>
              <a:t>. Collins and Porras succinctly define core values as being inherent and sacrosanct; </a:t>
            </a:r>
            <a:r>
              <a:rPr lang="en-US" b="1" dirty="0">
                <a:latin typeface="Arial" panose="020B0604020202020204" pitchFamily="34" charset="0"/>
                <a:cs typeface="Arial" panose="020B0604020202020204" pitchFamily="34" charset="0"/>
              </a:rPr>
              <a:t>they can never be compromised, either for convenience or short-term economic gain</a:t>
            </a:r>
            <a:r>
              <a:rPr lang="en-US" dirty="0">
                <a:latin typeface="Arial" panose="020B0604020202020204" pitchFamily="34" charset="0"/>
                <a:cs typeface="Arial" panose="020B0604020202020204" pitchFamily="34" charset="0"/>
              </a:rPr>
              <a:t>. Core values often reflect the values of the company’s founders. They are </a:t>
            </a:r>
            <a:r>
              <a:rPr lang="en-US" b="1" dirty="0">
                <a:latin typeface="Arial" panose="020B0604020202020204" pitchFamily="34" charset="0"/>
                <a:cs typeface="Arial" panose="020B0604020202020204" pitchFamily="34" charset="0"/>
              </a:rPr>
              <a:t>the source of a company’s distinctiveness </a:t>
            </a:r>
            <a:r>
              <a:rPr lang="en-US" dirty="0">
                <a:latin typeface="Arial" panose="020B0604020202020204" pitchFamily="34" charset="0"/>
                <a:cs typeface="Arial" panose="020B0604020202020204" pitchFamily="34" charset="0"/>
              </a:rPr>
              <a:t>and must be maintained at all costs.</a:t>
            </a:r>
          </a:p>
        </p:txBody>
      </p:sp>
    </p:spTree>
    <p:extLst>
      <p:ext uri="{BB962C8B-B14F-4D97-AF65-F5344CB8AC3E}">
        <p14:creationId xmlns:p14="http://schemas.microsoft.com/office/powerpoint/2010/main" val="270621602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0070C0">
            <a:alpha val="30196"/>
          </a:srgb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Arial" panose="020B0604020202020204" pitchFamily="34" charset="0"/>
                <a:cs typeface="Arial" panose="020B0604020202020204" pitchFamily="34" charset="0"/>
              </a:rPr>
              <a:t>Rules for Core Values</a:t>
            </a:r>
          </a:p>
        </p:txBody>
      </p:sp>
      <p:sp>
        <p:nvSpPr>
          <p:cNvPr id="3" name="Content Placeholder 2"/>
          <p:cNvSpPr>
            <a:spLocks noGrp="1"/>
          </p:cNvSpPr>
          <p:nvPr>
            <p:ph idx="1"/>
          </p:nvPr>
        </p:nvSpPr>
        <p:spPr/>
        <p:txBody>
          <a:bodyPr>
            <a:normAutofit/>
          </a:bodyPr>
          <a:lstStyle/>
          <a:p>
            <a:pPr>
              <a:lnSpc>
                <a:spcPct val="110000"/>
              </a:lnSpc>
            </a:pPr>
            <a:r>
              <a:rPr lang="en-US" sz="1600" b="1" dirty="0">
                <a:latin typeface="Arial" panose="020B0604020202020204" pitchFamily="34" charset="0"/>
                <a:cs typeface="Arial" panose="020B0604020202020204" pitchFamily="34" charset="0"/>
              </a:rPr>
              <a:t>Be Aggressively Authentic. </a:t>
            </a:r>
            <a:r>
              <a:rPr lang="en-US" sz="1600" dirty="0">
                <a:latin typeface="Arial" panose="020B0604020202020204" pitchFamily="34" charset="0"/>
                <a:cs typeface="Arial" panose="020B0604020202020204" pitchFamily="34" charset="0"/>
              </a:rPr>
              <a:t>Consider the motherhood-and-apple-pie values that appear in so many companies’ values statements—integrity, teamwork, ethics, quality, customer satisfaction, and innovation. In fact, 55% of all Fortune 100 companies claim integrity is a core value, 49% espouse customer satisfaction, and 40% tout team-work. While these are inarguably good qualities, such terms hardly provide a distinct blueprint for employee behavior. Cookie-cutter values don’t set a company apart from competitors; they make it fade into the crowd.</a:t>
            </a:r>
          </a:p>
          <a:p>
            <a:pPr>
              <a:lnSpc>
                <a:spcPct val="110000"/>
              </a:lnSpc>
            </a:pPr>
            <a:r>
              <a:rPr lang="en-US" sz="1600" b="1" dirty="0">
                <a:latin typeface="Arial" panose="020B0604020202020204" pitchFamily="34" charset="0"/>
                <a:cs typeface="Arial" panose="020B0604020202020204" pitchFamily="34" charset="0"/>
              </a:rPr>
              <a:t>Weave Core Values into Everything. </a:t>
            </a:r>
            <a:r>
              <a:rPr lang="en-US" sz="1600" dirty="0">
                <a:latin typeface="Arial" panose="020B0604020202020204" pitchFamily="34" charset="0"/>
                <a:cs typeface="Arial" panose="020B0604020202020204" pitchFamily="34" charset="0"/>
              </a:rPr>
              <a:t>From the first interview to the last day of work, employees should be constantly reminded that core values form the basis for every decision the company makes.</a:t>
            </a:r>
          </a:p>
          <a:p>
            <a:pPr>
              <a:lnSpc>
                <a:spcPct val="110000"/>
              </a:lnSpc>
            </a:pPr>
            <a:r>
              <a:rPr lang="en-US" sz="1600" b="1" dirty="0">
                <a:latin typeface="Arial" panose="020B0604020202020204" pitchFamily="34" charset="0"/>
                <a:cs typeface="Arial" panose="020B0604020202020204" pitchFamily="34" charset="0"/>
              </a:rPr>
              <a:t>Look to your customers. </a:t>
            </a:r>
            <a:r>
              <a:rPr lang="en-US" sz="1600" dirty="0">
                <a:latin typeface="Arial" panose="020B0604020202020204" pitchFamily="34" charset="0"/>
                <a:cs typeface="Arial" panose="020B0604020202020204" pitchFamily="34" charset="0"/>
              </a:rPr>
              <a:t>Oftentimes, the key to developing core values to ensure a better future for your company is customer feedback. Most customers value qualities beyond good work and superior products—they are looking for a wow factor to separate your company from all the others. Perhaps they want constant improvement in the area of customer service, a people-first approach, or overall reliability and friendliness. Look to your customer’s reviews and feedback, and try to incorporate their advice into your company’s core values.</a:t>
            </a:r>
          </a:p>
        </p:txBody>
      </p:sp>
    </p:spTree>
    <p:extLst>
      <p:ext uri="{BB962C8B-B14F-4D97-AF65-F5344CB8AC3E}">
        <p14:creationId xmlns:p14="http://schemas.microsoft.com/office/powerpoint/2010/main" val="252988759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0070C0">
            <a:alpha val="30196"/>
          </a:srgb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Arial" panose="020B0604020202020204" pitchFamily="34" charset="0"/>
                <a:cs typeface="Arial" panose="020B0604020202020204" pitchFamily="34" charset="0"/>
              </a:rPr>
              <a:t>Apple’s Core Values</a:t>
            </a:r>
          </a:p>
        </p:txBody>
      </p:sp>
      <p:sp>
        <p:nvSpPr>
          <p:cNvPr id="3" name="Content Placeholder 2"/>
          <p:cNvSpPr>
            <a:spLocks noGrp="1"/>
          </p:cNvSpPr>
          <p:nvPr>
            <p:ph idx="1"/>
          </p:nvPr>
        </p:nvSpPr>
        <p:spPr/>
        <p:txBody>
          <a:bodyPr>
            <a:normAutofit fontScale="85000" lnSpcReduction="20000"/>
          </a:bodyPr>
          <a:lstStyle/>
          <a:p>
            <a:r>
              <a:rPr lang="en-US" dirty="0">
                <a:solidFill>
                  <a:schemeClr val="tx1">
                    <a:lumMod val="65000"/>
                    <a:lumOff val="35000"/>
                  </a:schemeClr>
                </a:solidFill>
                <a:latin typeface="Arial" panose="020B0604020202020204" pitchFamily="34" charset="0"/>
                <a:cs typeface="Arial" panose="020B0604020202020204" pitchFamily="34" charset="0"/>
              </a:rPr>
              <a:t>We believe that we’re on the face of the Earth to make great products.</a:t>
            </a:r>
          </a:p>
          <a:p>
            <a:r>
              <a:rPr lang="en-US" dirty="0">
                <a:solidFill>
                  <a:schemeClr val="tx1">
                    <a:lumMod val="65000"/>
                    <a:lumOff val="35000"/>
                  </a:schemeClr>
                </a:solidFill>
                <a:latin typeface="Arial" panose="020B0604020202020204" pitchFamily="34" charset="0"/>
                <a:cs typeface="Arial" panose="020B0604020202020204" pitchFamily="34" charset="0"/>
              </a:rPr>
              <a:t>We believe in the simple, not the complex.</a:t>
            </a:r>
          </a:p>
          <a:p>
            <a:r>
              <a:rPr lang="en-US" dirty="0">
                <a:solidFill>
                  <a:schemeClr val="tx1">
                    <a:lumMod val="65000"/>
                    <a:lumOff val="35000"/>
                  </a:schemeClr>
                </a:solidFill>
                <a:latin typeface="Arial" panose="020B0604020202020204" pitchFamily="34" charset="0"/>
                <a:cs typeface="Arial" panose="020B0604020202020204" pitchFamily="34" charset="0"/>
              </a:rPr>
              <a:t>We believe that we need to own and control the primary technologies behind the products we make.</a:t>
            </a:r>
          </a:p>
          <a:p>
            <a:r>
              <a:rPr lang="en-US" dirty="0">
                <a:solidFill>
                  <a:schemeClr val="tx1">
                    <a:lumMod val="65000"/>
                    <a:lumOff val="35000"/>
                  </a:schemeClr>
                </a:solidFill>
                <a:latin typeface="Arial" panose="020B0604020202020204" pitchFamily="34" charset="0"/>
                <a:cs typeface="Arial" panose="020B0604020202020204" pitchFamily="34" charset="0"/>
              </a:rPr>
              <a:t>We participate only in markets where we can make a significant contribution.</a:t>
            </a:r>
          </a:p>
          <a:p>
            <a:r>
              <a:rPr lang="en-US" dirty="0">
                <a:latin typeface="Arial" panose="020B0604020202020204" pitchFamily="34" charset="0"/>
                <a:cs typeface="Arial" panose="020B0604020202020204" pitchFamily="34" charset="0"/>
              </a:rPr>
              <a:t>We believe in saying no to thousands of projects so that we can really focus on the few that are truly important and meaningful to us.</a:t>
            </a:r>
          </a:p>
          <a:p>
            <a:r>
              <a:rPr lang="en-US" dirty="0">
                <a:solidFill>
                  <a:schemeClr val="tx1">
                    <a:lumMod val="65000"/>
                    <a:lumOff val="35000"/>
                  </a:schemeClr>
                </a:solidFill>
                <a:latin typeface="Arial" panose="020B0604020202020204" pitchFamily="34" charset="0"/>
                <a:cs typeface="Arial" panose="020B0604020202020204" pitchFamily="34" charset="0"/>
              </a:rPr>
              <a:t>We believe in deep collaboration and cross-pollination of our groups, which allow us to innovate in a way that others cannot.</a:t>
            </a:r>
          </a:p>
          <a:p>
            <a:r>
              <a:rPr lang="en-US" dirty="0">
                <a:latin typeface="Arial" panose="020B0604020202020204" pitchFamily="34" charset="0"/>
                <a:cs typeface="Arial" panose="020B0604020202020204" pitchFamily="34" charset="0"/>
              </a:rPr>
              <a:t>We don’t settle for anything less than excellence in every group in the company, and we have the self-honesty to admit when we’re wrong and the courage to change.</a:t>
            </a:r>
          </a:p>
        </p:txBody>
      </p:sp>
    </p:spTree>
    <p:extLst>
      <p:ext uri="{BB962C8B-B14F-4D97-AF65-F5344CB8AC3E}">
        <p14:creationId xmlns:p14="http://schemas.microsoft.com/office/powerpoint/2010/main" val="49504891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0070C0">
            <a:alpha val="30196"/>
          </a:srgb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Arial" panose="020B0604020202020204" pitchFamily="34" charset="0"/>
                <a:cs typeface="Arial" panose="020B0604020202020204" pitchFamily="34" charset="0"/>
              </a:rPr>
              <a:t>Salesforce Core Values</a:t>
            </a:r>
          </a:p>
        </p:txBody>
      </p:sp>
      <p:sp>
        <p:nvSpPr>
          <p:cNvPr id="3" name="Content Placeholder 2"/>
          <p:cNvSpPr>
            <a:spLocks noGrp="1"/>
          </p:cNvSpPr>
          <p:nvPr>
            <p:ph idx="1"/>
          </p:nvPr>
        </p:nvSpPr>
        <p:spPr/>
        <p:txBody>
          <a:bodyPr>
            <a:normAutofit/>
          </a:bodyPr>
          <a:lstStyle/>
          <a:p>
            <a:r>
              <a:rPr lang="en-US" b="1" dirty="0">
                <a:solidFill>
                  <a:schemeClr val="tx1">
                    <a:lumMod val="65000"/>
                    <a:lumOff val="35000"/>
                  </a:schemeClr>
                </a:solidFill>
                <a:latin typeface="Arial" panose="020B0604020202020204" pitchFamily="34" charset="0"/>
                <a:cs typeface="Arial" panose="020B0604020202020204" pitchFamily="34" charset="0"/>
              </a:rPr>
              <a:t>Trust:</a:t>
            </a:r>
            <a:r>
              <a:rPr lang="en-US" dirty="0">
                <a:solidFill>
                  <a:schemeClr val="tx1">
                    <a:lumMod val="65000"/>
                    <a:lumOff val="35000"/>
                  </a:schemeClr>
                </a:solidFill>
                <a:latin typeface="Arial" panose="020B0604020202020204" pitchFamily="34" charset="0"/>
                <a:cs typeface="Arial" panose="020B0604020202020204" pitchFamily="34" charset="0"/>
              </a:rPr>
              <a:t> Nothing is more important than the trusted relationships we have with everyone in our </a:t>
            </a:r>
            <a:r>
              <a:rPr lang="en-US" dirty="0" err="1">
                <a:solidFill>
                  <a:schemeClr val="tx1">
                    <a:lumMod val="65000"/>
                    <a:lumOff val="35000"/>
                  </a:schemeClr>
                </a:solidFill>
                <a:latin typeface="Arial" panose="020B0604020202020204" pitchFamily="34" charset="0"/>
                <a:cs typeface="Arial" panose="020B0604020202020204" pitchFamily="34" charset="0"/>
              </a:rPr>
              <a:t>Ohana</a:t>
            </a:r>
            <a:r>
              <a:rPr lang="en-US" dirty="0">
                <a:solidFill>
                  <a:schemeClr val="tx1">
                    <a:lumMod val="65000"/>
                    <a:lumOff val="35000"/>
                  </a:schemeClr>
                </a:solidFill>
                <a:latin typeface="Arial" panose="020B0604020202020204" pitchFamily="34" charset="0"/>
                <a:cs typeface="Arial" panose="020B0604020202020204" pitchFamily="34" charset="0"/>
              </a:rPr>
              <a:t>.</a:t>
            </a:r>
          </a:p>
          <a:p>
            <a:r>
              <a:rPr lang="en-US" b="1" dirty="0">
                <a:latin typeface="Arial" panose="020B0604020202020204" pitchFamily="34" charset="0"/>
                <a:cs typeface="Arial" panose="020B0604020202020204" pitchFamily="34" charset="0"/>
              </a:rPr>
              <a:t>Customer Success: </a:t>
            </a:r>
            <a:r>
              <a:rPr lang="en-US" dirty="0">
                <a:latin typeface="Arial" panose="020B0604020202020204" pitchFamily="34" charset="0"/>
                <a:cs typeface="Arial" panose="020B0604020202020204" pitchFamily="34" charset="0"/>
              </a:rPr>
              <a:t>Our growth is based on mutual success. When our customers and our employees grow, we grow.</a:t>
            </a:r>
          </a:p>
          <a:p>
            <a:r>
              <a:rPr lang="en-US" b="1" dirty="0">
                <a:solidFill>
                  <a:schemeClr val="tx1">
                    <a:lumMod val="65000"/>
                    <a:lumOff val="35000"/>
                  </a:schemeClr>
                </a:solidFill>
                <a:latin typeface="Arial" panose="020B0604020202020204" pitchFamily="34" charset="0"/>
                <a:cs typeface="Arial" panose="020B0604020202020204" pitchFamily="34" charset="0"/>
              </a:rPr>
              <a:t>Innovation: </a:t>
            </a:r>
            <a:r>
              <a:rPr lang="en-US" dirty="0">
                <a:solidFill>
                  <a:schemeClr val="tx1">
                    <a:lumMod val="65000"/>
                    <a:lumOff val="35000"/>
                  </a:schemeClr>
                </a:solidFill>
                <a:latin typeface="Arial" panose="020B0604020202020204" pitchFamily="34" charset="0"/>
                <a:cs typeface="Arial" panose="020B0604020202020204" pitchFamily="34" charset="0"/>
              </a:rPr>
              <a:t>Thinking differently is in our DNA. Our technology empowers all Trailblazers to innovate.</a:t>
            </a:r>
          </a:p>
          <a:p>
            <a:r>
              <a:rPr lang="en-US" b="1" dirty="0">
                <a:latin typeface="Arial" panose="020B0604020202020204" pitchFamily="34" charset="0"/>
                <a:cs typeface="Arial" panose="020B0604020202020204" pitchFamily="34" charset="0"/>
              </a:rPr>
              <a:t>Equality: </a:t>
            </a:r>
            <a:r>
              <a:rPr lang="en-US" dirty="0">
                <a:latin typeface="Arial" panose="020B0604020202020204" pitchFamily="34" charset="0"/>
                <a:cs typeface="Arial" panose="020B0604020202020204" pitchFamily="34" charset="0"/>
              </a:rPr>
              <a:t>We respect and value people of all backgrounds. Together, we create a more equal workplace and world.</a:t>
            </a:r>
          </a:p>
        </p:txBody>
      </p:sp>
    </p:spTree>
    <p:extLst>
      <p:ext uri="{BB962C8B-B14F-4D97-AF65-F5344CB8AC3E}">
        <p14:creationId xmlns:p14="http://schemas.microsoft.com/office/powerpoint/2010/main" val="358584440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0070C0">
            <a:alpha val="30196"/>
          </a:srgbClr>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Autofit/>
          </a:bodyPr>
          <a:lstStyle/>
          <a:p>
            <a:pPr>
              <a:lnSpc>
                <a:spcPct val="110000"/>
              </a:lnSpc>
            </a:pPr>
            <a:r>
              <a:rPr lang="en-US" sz="1200" b="1" dirty="0">
                <a:solidFill>
                  <a:schemeClr val="tx1">
                    <a:lumMod val="65000"/>
                    <a:lumOff val="35000"/>
                  </a:schemeClr>
                </a:solidFill>
                <a:latin typeface="Arial" panose="020B0604020202020204" pitchFamily="34" charset="0"/>
                <a:cs typeface="Arial" panose="020B0604020202020204" pitchFamily="34" charset="0"/>
              </a:rPr>
              <a:t>Move Fast: Move Fast helps us to build and learn faster than anyone else. This means acting with urgency and not waiting until next week to do something you could do today. At our scale, this also means continuously working to increase the velocity of our highest priority initiatives by methodically removing barriers that get in the way. It's about moving fast together — in one direction as a company, not just as individuals.</a:t>
            </a:r>
          </a:p>
          <a:p>
            <a:pPr>
              <a:lnSpc>
                <a:spcPct val="110000"/>
              </a:lnSpc>
            </a:pPr>
            <a:r>
              <a:rPr lang="en-US" sz="1200" b="1" dirty="0">
                <a:solidFill>
                  <a:schemeClr val="tx1">
                    <a:lumMod val="65000"/>
                    <a:lumOff val="35000"/>
                  </a:schemeClr>
                </a:solidFill>
                <a:latin typeface="Arial" panose="020B0604020202020204" pitchFamily="34" charset="0"/>
                <a:cs typeface="Arial" panose="020B0604020202020204" pitchFamily="34" charset="0"/>
              </a:rPr>
              <a:t>Focus on Long-Term Impact: Focus on Long-Term Impact emphasizes long-term thinking and encourages us to extend the timeline for the impact we have, rather than optimizing for near-term wins. We should take on the challenges that will be the most impactful, even if the full results won't be seen for years.</a:t>
            </a:r>
          </a:p>
          <a:p>
            <a:pPr>
              <a:lnSpc>
                <a:spcPct val="110000"/>
              </a:lnSpc>
            </a:pPr>
            <a:r>
              <a:rPr lang="en-US" sz="1200" b="1" dirty="0">
                <a:solidFill>
                  <a:schemeClr val="tx1">
                    <a:lumMod val="65000"/>
                    <a:lumOff val="35000"/>
                  </a:schemeClr>
                </a:solidFill>
                <a:latin typeface="Arial" panose="020B0604020202020204" pitchFamily="34" charset="0"/>
                <a:cs typeface="Arial" panose="020B0604020202020204" pitchFamily="34" charset="0"/>
              </a:rPr>
              <a:t>Build Awesome Things: Build Awesome Things pushes us to ship things that are not just good, but also awe-inspiring. We've already built products that are useful to billions of people, but in our next chapter we'll focus more on inspiring people as well. This quality bar should apply to everything we do.</a:t>
            </a:r>
          </a:p>
          <a:p>
            <a:pPr>
              <a:lnSpc>
                <a:spcPct val="110000"/>
              </a:lnSpc>
            </a:pPr>
            <a:r>
              <a:rPr lang="en-US" sz="1200" b="1" dirty="0">
                <a:solidFill>
                  <a:schemeClr val="tx1">
                    <a:lumMod val="65000"/>
                    <a:lumOff val="35000"/>
                  </a:schemeClr>
                </a:solidFill>
                <a:latin typeface="Arial" panose="020B0604020202020204" pitchFamily="34" charset="0"/>
                <a:cs typeface="Arial" panose="020B0604020202020204" pitchFamily="34" charset="0"/>
              </a:rPr>
              <a:t>Live in the Future: Live in the Future guides us to build the future of distributed work that we want, where opportunity isn't limited by geography. This means operating as a distributed-first company and being the early adopters of the future products we're building to help people feel present together no matter where they are.</a:t>
            </a:r>
          </a:p>
          <a:p>
            <a:pPr>
              <a:lnSpc>
                <a:spcPct val="110000"/>
              </a:lnSpc>
            </a:pPr>
            <a:r>
              <a:rPr lang="en-US" sz="1200" b="1" dirty="0">
                <a:latin typeface="Arial" panose="020B0604020202020204" pitchFamily="34" charset="0"/>
                <a:cs typeface="Arial" panose="020B0604020202020204" pitchFamily="34" charset="0"/>
              </a:rPr>
              <a:t>Be Direct and Respect Your Colleagues: Be Direct and Respect Your Colleagues is about creating a culture where we are straightforward and willing to have hard conversations with each other. At the same time, we are also respectful and when we share feedback we recognize that many of the world's leading experts work here.</a:t>
            </a:r>
          </a:p>
          <a:p>
            <a:pPr>
              <a:lnSpc>
                <a:spcPct val="110000"/>
              </a:lnSpc>
            </a:pPr>
            <a:r>
              <a:rPr lang="en-US" sz="1200" b="1" dirty="0">
                <a:solidFill>
                  <a:schemeClr val="tx1">
                    <a:lumMod val="65000"/>
                    <a:lumOff val="35000"/>
                  </a:schemeClr>
                </a:solidFill>
                <a:latin typeface="Arial" panose="020B0604020202020204" pitchFamily="34" charset="0"/>
                <a:cs typeface="Arial" panose="020B0604020202020204" pitchFamily="34" charset="0"/>
              </a:rPr>
              <a:t>Meta, </a:t>
            </a:r>
            <a:r>
              <a:rPr lang="en-US" sz="1200" b="1" dirty="0" err="1">
                <a:solidFill>
                  <a:schemeClr val="tx1">
                    <a:lumMod val="65000"/>
                    <a:lumOff val="35000"/>
                  </a:schemeClr>
                </a:solidFill>
                <a:latin typeface="Arial" panose="020B0604020202020204" pitchFamily="34" charset="0"/>
                <a:cs typeface="Arial" panose="020B0604020202020204" pitchFamily="34" charset="0"/>
              </a:rPr>
              <a:t>Metamates</a:t>
            </a:r>
            <a:r>
              <a:rPr lang="en-US" sz="1200" b="1" dirty="0">
                <a:solidFill>
                  <a:schemeClr val="tx1">
                    <a:lumMod val="65000"/>
                    <a:lumOff val="35000"/>
                  </a:schemeClr>
                </a:solidFill>
                <a:latin typeface="Arial" panose="020B0604020202020204" pitchFamily="34" charset="0"/>
                <a:cs typeface="Arial" panose="020B0604020202020204" pitchFamily="34" charset="0"/>
              </a:rPr>
              <a:t>, Me: Meta, </a:t>
            </a:r>
            <a:r>
              <a:rPr lang="en-US" sz="1200" b="1" dirty="0" err="1">
                <a:solidFill>
                  <a:schemeClr val="tx1">
                    <a:lumMod val="65000"/>
                    <a:lumOff val="35000"/>
                  </a:schemeClr>
                </a:solidFill>
                <a:latin typeface="Arial" panose="020B0604020202020204" pitchFamily="34" charset="0"/>
                <a:cs typeface="Arial" panose="020B0604020202020204" pitchFamily="34" charset="0"/>
              </a:rPr>
              <a:t>Metamates</a:t>
            </a:r>
            <a:r>
              <a:rPr lang="en-US" sz="1200" b="1" dirty="0">
                <a:solidFill>
                  <a:schemeClr val="tx1">
                    <a:lumMod val="65000"/>
                    <a:lumOff val="35000"/>
                  </a:schemeClr>
                </a:solidFill>
                <a:latin typeface="Arial" panose="020B0604020202020204" pitchFamily="34" charset="0"/>
                <a:cs typeface="Arial" panose="020B0604020202020204" pitchFamily="34" charset="0"/>
              </a:rPr>
              <a:t>, Me is about being good stewards of our company and mission. It's about the sense of responsibility we have for our collective success and to each other as teammates. It's about taking care of our company and each other.</a:t>
            </a:r>
          </a:p>
        </p:txBody>
      </p:sp>
      <p:sp>
        <p:nvSpPr>
          <p:cNvPr id="5" name="Title 4"/>
          <p:cNvSpPr>
            <a:spLocks noGrp="1"/>
          </p:cNvSpPr>
          <p:nvPr>
            <p:ph type="title"/>
          </p:nvPr>
        </p:nvSpPr>
        <p:spPr/>
        <p:txBody>
          <a:bodyPr/>
          <a:lstStyle/>
          <a:p>
            <a:r>
              <a:rPr lang="en-US" dirty="0">
                <a:latin typeface="Arial" panose="020B0604020202020204" pitchFamily="34" charset="0"/>
                <a:cs typeface="Arial" panose="020B0604020202020204" pitchFamily="34" charset="0"/>
              </a:rPr>
              <a:t>Meta (Facebook) Core Values</a:t>
            </a:r>
          </a:p>
        </p:txBody>
      </p:sp>
    </p:spTree>
    <p:extLst>
      <p:ext uri="{BB962C8B-B14F-4D97-AF65-F5344CB8AC3E}">
        <p14:creationId xmlns:p14="http://schemas.microsoft.com/office/powerpoint/2010/main" val="65881743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0070C0">
            <a:alpha val="30196"/>
          </a:srgbClr>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77500" lnSpcReduction="20000"/>
          </a:bodyPr>
          <a:lstStyle/>
          <a:p>
            <a:pPr fontAlgn="auto"/>
            <a:r>
              <a:rPr lang="en-US" b="1" dirty="0">
                <a:latin typeface="Arial" panose="020B0604020202020204" pitchFamily="34" charset="0"/>
                <a:cs typeface="Arial" panose="020B0604020202020204" pitchFamily="34" charset="0"/>
              </a:rPr>
              <a:t>Build the best product. </a:t>
            </a:r>
            <a:r>
              <a:rPr lang="en-US" dirty="0">
                <a:latin typeface="Arial" panose="020B0604020202020204" pitchFamily="34" charset="0"/>
                <a:cs typeface="Arial" panose="020B0604020202020204" pitchFamily="34" charset="0"/>
              </a:rPr>
              <a:t>Our criteria for the best product rests on function, </a:t>
            </a:r>
            <a:r>
              <a:rPr lang="en-US" dirty="0" err="1">
                <a:latin typeface="Arial" panose="020B0604020202020204" pitchFamily="34" charset="0"/>
                <a:cs typeface="Arial" panose="020B0604020202020204" pitchFamily="34" charset="0"/>
              </a:rPr>
              <a:t>repairability</a:t>
            </a:r>
            <a:r>
              <a:rPr lang="en-US" dirty="0">
                <a:latin typeface="Arial" panose="020B0604020202020204" pitchFamily="34" charset="0"/>
                <a:cs typeface="Arial" panose="020B0604020202020204" pitchFamily="34" charset="0"/>
              </a:rPr>
              <a:t>, and, foremost, durability. Among the most direct ways we can limit ecological impacts is with goods that last for generations or can be recycled so the materials in them remain in use. Making the best product matters for saving the planet.</a:t>
            </a:r>
          </a:p>
          <a:p>
            <a:pPr fontAlgn="auto"/>
            <a:r>
              <a:rPr lang="en-US" b="1" dirty="0">
                <a:solidFill>
                  <a:schemeClr val="tx1">
                    <a:lumMod val="65000"/>
                    <a:lumOff val="35000"/>
                  </a:schemeClr>
                </a:solidFill>
                <a:latin typeface="Arial" panose="020B0604020202020204" pitchFamily="34" charset="0"/>
                <a:cs typeface="Arial" panose="020B0604020202020204" pitchFamily="34" charset="0"/>
              </a:rPr>
              <a:t>Cause no unnecessary harm. </a:t>
            </a:r>
            <a:r>
              <a:rPr lang="en-US" dirty="0">
                <a:solidFill>
                  <a:schemeClr val="tx1">
                    <a:lumMod val="65000"/>
                    <a:lumOff val="35000"/>
                  </a:schemeClr>
                </a:solidFill>
                <a:latin typeface="Arial" panose="020B0604020202020204" pitchFamily="34" charset="0"/>
                <a:cs typeface="Arial" panose="020B0604020202020204" pitchFamily="34" charset="0"/>
              </a:rPr>
              <a:t>We know that our business activity—from lighting stores to dyeing shirts—is part of the problem. We work steadily to change our business practices and share what we’ve learned. But we recognize that this is not enough. We seek not only to do less harm, but more good.</a:t>
            </a:r>
          </a:p>
          <a:p>
            <a:pPr fontAlgn="auto"/>
            <a:r>
              <a:rPr lang="en-US" b="1" dirty="0">
                <a:solidFill>
                  <a:schemeClr val="tx1">
                    <a:lumMod val="65000"/>
                    <a:lumOff val="35000"/>
                  </a:schemeClr>
                </a:solidFill>
                <a:latin typeface="Arial" panose="020B0604020202020204" pitchFamily="34" charset="0"/>
                <a:cs typeface="Arial" panose="020B0604020202020204" pitchFamily="34" charset="0"/>
              </a:rPr>
              <a:t>Use business to protect nature. </a:t>
            </a:r>
            <a:r>
              <a:rPr lang="en-US" dirty="0">
                <a:solidFill>
                  <a:schemeClr val="tx1">
                    <a:lumMod val="65000"/>
                    <a:lumOff val="35000"/>
                  </a:schemeClr>
                </a:solidFill>
                <a:latin typeface="Arial" panose="020B0604020202020204" pitchFamily="34" charset="0"/>
                <a:cs typeface="Arial" panose="020B0604020202020204" pitchFamily="34" charset="0"/>
              </a:rPr>
              <a:t>The challenges we face as a society require leadership. Once we identify a problem, we act. We embrace risk and act to protect and restore the stability, integrity and beauty of the web of life.</a:t>
            </a:r>
          </a:p>
          <a:p>
            <a:pPr fontAlgn="auto"/>
            <a:r>
              <a:rPr lang="en-US" b="1" dirty="0">
                <a:solidFill>
                  <a:schemeClr val="tx1">
                    <a:lumMod val="65000"/>
                    <a:lumOff val="35000"/>
                  </a:schemeClr>
                </a:solidFill>
                <a:latin typeface="Arial" panose="020B0604020202020204" pitchFamily="34" charset="0"/>
                <a:cs typeface="Arial" panose="020B0604020202020204" pitchFamily="34" charset="0"/>
              </a:rPr>
              <a:t>Not bound by convention. </a:t>
            </a:r>
            <a:r>
              <a:rPr lang="en-US" dirty="0">
                <a:solidFill>
                  <a:schemeClr val="tx1">
                    <a:lumMod val="65000"/>
                    <a:lumOff val="35000"/>
                  </a:schemeClr>
                </a:solidFill>
                <a:latin typeface="Arial" panose="020B0604020202020204" pitchFamily="34" charset="0"/>
                <a:cs typeface="Arial" panose="020B0604020202020204" pitchFamily="34" charset="0"/>
              </a:rPr>
              <a:t>Our success—and much of the fun—lies in developing new ways to do things</a:t>
            </a:r>
          </a:p>
        </p:txBody>
      </p:sp>
      <p:sp>
        <p:nvSpPr>
          <p:cNvPr id="5" name="Title 4"/>
          <p:cNvSpPr>
            <a:spLocks noGrp="1"/>
          </p:cNvSpPr>
          <p:nvPr>
            <p:ph type="title"/>
          </p:nvPr>
        </p:nvSpPr>
        <p:spPr/>
        <p:txBody>
          <a:bodyPr/>
          <a:lstStyle/>
          <a:p>
            <a:r>
              <a:rPr lang="en-US" dirty="0">
                <a:latin typeface="Arial" panose="020B0604020202020204" pitchFamily="34" charset="0"/>
                <a:cs typeface="Arial" panose="020B0604020202020204" pitchFamily="34" charset="0"/>
              </a:rPr>
              <a:t>Patagonia</a:t>
            </a:r>
          </a:p>
        </p:txBody>
      </p:sp>
    </p:spTree>
    <p:extLst>
      <p:ext uri="{BB962C8B-B14F-4D97-AF65-F5344CB8AC3E}">
        <p14:creationId xmlns:p14="http://schemas.microsoft.com/office/powerpoint/2010/main" val="252164912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0070C0">
            <a:alpha val="30196"/>
          </a:srgbClr>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1690688"/>
            <a:ext cx="5257800" cy="4351338"/>
          </a:xfrm>
        </p:spPr>
        <p:txBody>
          <a:bodyPr>
            <a:noAutofit/>
          </a:bodyPr>
          <a:lstStyle/>
          <a:p>
            <a:pPr>
              <a:lnSpc>
                <a:spcPct val="120000"/>
              </a:lnSpc>
              <a:spcBef>
                <a:spcPts val="0"/>
              </a:spcBef>
            </a:pPr>
            <a:r>
              <a:rPr lang="en-US" sz="1200" b="1" dirty="0">
                <a:solidFill>
                  <a:schemeClr val="tx1">
                    <a:lumMod val="65000"/>
                    <a:lumOff val="35000"/>
                  </a:schemeClr>
                </a:solidFill>
                <a:latin typeface="Arial" panose="020B0604020202020204" pitchFamily="34" charset="0"/>
                <a:cs typeface="Arial" panose="020B0604020202020204" pitchFamily="34" charset="0"/>
              </a:rPr>
              <a:t>Customer First</a:t>
            </a:r>
          </a:p>
          <a:p>
            <a:pPr lvl="1">
              <a:lnSpc>
                <a:spcPct val="120000"/>
              </a:lnSpc>
              <a:spcBef>
                <a:spcPts val="0"/>
              </a:spcBef>
            </a:pPr>
            <a:r>
              <a:rPr lang="en-US" sz="1200" dirty="0">
                <a:solidFill>
                  <a:schemeClr val="tx1">
                    <a:lumMod val="65000"/>
                    <a:lumOff val="35000"/>
                  </a:schemeClr>
                </a:solidFill>
                <a:latin typeface="Arial" panose="020B0604020202020204" pitchFamily="34" charset="0"/>
                <a:cs typeface="Arial" panose="020B0604020202020204" pitchFamily="34" charset="0"/>
              </a:rPr>
              <a:t>We listen, learn and anticipate our customers’ needs.</a:t>
            </a:r>
          </a:p>
          <a:p>
            <a:pPr lvl="1">
              <a:lnSpc>
                <a:spcPct val="120000"/>
              </a:lnSpc>
              <a:spcBef>
                <a:spcPts val="0"/>
              </a:spcBef>
            </a:pPr>
            <a:r>
              <a:rPr lang="en-US" sz="1200" dirty="0">
                <a:solidFill>
                  <a:schemeClr val="tx1">
                    <a:lumMod val="65000"/>
                    <a:lumOff val="35000"/>
                  </a:schemeClr>
                </a:solidFill>
                <a:latin typeface="Arial" panose="020B0604020202020204" pitchFamily="34" charset="0"/>
                <a:cs typeface="Arial" panose="020B0604020202020204" pitchFamily="34" charset="0"/>
              </a:rPr>
              <a:t>We deliver to our customer commitments with simplicity, clarity and speed.</a:t>
            </a:r>
          </a:p>
          <a:p>
            <a:pPr lvl="1">
              <a:lnSpc>
                <a:spcPct val="120000"/>
              </a:lnSpc>
              <a:spcBef>
                <a:spcPts val="0"/>
              </a:spcBef>
            </a:pPr>
            <a:r>
              <a:rPr lang="en-US" sz="1200" dirty="0">
                <a:solidFill>
                  <a:schemeClr val="tx1">
                    <a:lumMod val="65000"/>
                    <a:lumOff val="35000"/>
                  </a:schemeClr>
                </a:solidFill>
                <a:latin typeface="Arial" panose="020B0604020202020204" pitchFamily="34" charset="0"/>
                <a:cs typeface="Arial" panose="020B0604020202020204" pitchFamily="34" charset="0"/>
              </a:rPr>
              <a:t>We nurture partnerships and foster growing ecosystems.</a:t>
            </a:r>
          </a:p>
          <a:p>
            <a:pPr>
              <a:lnSpc>
                <a:spcPct val="120000"/>
              </a:lnSpc>
              <a:spcBef>
                <a:spcPts val="0"/>
              </a:spcBef>
            </a:pPr>
            <a:r>
              <a:rPr lang="en-US" sz="1200" b="1" dirty="0">
                <a:solidFill>
                  <a:schemeClr val="tx1">
                    <a:lumMod val="65000"/>
                    <a:lumOff val="35000"/>
                  </a:schemeClr>
                </a:solidFill>
                <a:latin typeface="Arial" panose="020B0604020202020204" pitchFamily="34" charset="0"/>
                <a:cs typeface="Arial" panose="020B0604020202020204" pitchFamily="34" charset="0"/>
              </a:rPr>
              <a:t>Fearless Innovation</a:t>
            </a:r>
          </a:p>
          <a:p>
            <a:pPr lvl="1">
              <a:lnSpc>
                <a:spcPct val="120000"/>
              </a:lnSpc>
              <a:spcBef>
                <a:spcPts val="0"/>
              </a:spcBef>
            </a:pPr>
            <a:r>
              <a:rPr lang="en-US" sz="1200" dirty="0">
                <a:solidFill>
                  <a:schemeClr val="tx1">
                    <a:lumMod val="65000"/>
                    <a:lumOff val="35000"/>
                  </a:schemeClr>
                </a:solidFill>
                <a:latin typeface="Arial" panose="020B0604020202020204" pitchFamily="34" charset="0"/>
                <a:cs typeface="Arial" panose="020B0604020202020204" pitchFamily="34" charset="0"/>
              </a:rPr>
              <a:t>We take informed risks together, learn and pivot quickly from mistakes to be better, faster, smarter.</a:t>
            </a:r>
          </a:p>
          <a:p>
            <a:pPr lvl="1">
              <a:lnSpc>
                <a:spcPct val="120000"/>
              </a:lnSpc>
              <a:spcBef>
                <a:spcPts val="0"/>
              </a:spcBef>
            </a:pPr>
            <a:r>
              <a:rPr lang="en-US" sz="1200" dirty="0">
                <a:solidFill>
                  <a:schemeClr val="tx1">
                    <a:lumMod val="65000"/>
                    <a:lumOff val="35000"/>
                  </a:schemeClr>
                </a:solidFill>
                <a:latin typeface="Arial" panose="020B0604020202020204" pitchFamily="34" charset="0"/>
                <a:cs typeface="Arial" panose="020B0604020202020204" pitchFamily="34" charset="0"/>
              </a:rPr>
              <a:t>We continuously improve, enabling us to be more curious, bold and innovative.</a:t>
            </a:r>
          </a:p>
          <a:p>
            <a:pPr lvl="1">
              <a:lnSpc>
                <a:spcPct val="120000"/>
              </a:lnSpc>
              <a:spcBef>
                <a:spcPts val="0"/>
              </a:spcBef>
            </a:pPr>
            <a:r>
              <a:rPr lang="en-US" sz="1200" dirty="0">
                <a:latin typeface="Arial" panose="020B0604020202020204" pitchFamily="34" charset="0"/>
                <a:cs typeface="Arial" panose="020B0604020202020204" pitchFamily="34" charset="0"/>
              </a:rPr>
              <a:t>We are competitively paranoid to anticipate change and disrupt markets.</a:t>
            </a:r>
          </a:p>
          <a:p>
            <a:pPr>
              <a:lnSpc>
                <a:spcPct val="120000"/>
              </a:lnSpc>
              <a:spcBef>
                <a:spcPts val="0"/>
              </a:spcBef>
            </a:pPr>
            <a:r>
              <a:rPr lang="en-US" sz="1200" b="1" dirty="0">
                <a:solidFill>
                  <a:schemeClr val="tx1">
                    <a:lumMod val="65000"/>
                    <a:lumOff val="35000"/>
                  </a:schemeClr>
                </a:solidFill>
                <a:latin typeface="Arial" panose="020B0604020202020204" pitchFamily="34" charset="0"/>
                <a:cs typeface="Arial" panose="020B0604020202020204" pitchFamily="34" charset="0"/>
              </a:rPr>
              <a:t>Results Driven</a:t>
            </a:r>
          </a:p>
          <a:p>
            <a:pPr lvl="1">
              <a:lnSpc>
                <a:spcPct val="120000"/>
              </a:lnSpc>
              <a:spcBef>
                <a:spcPts val="0"/>
              </a:spcBef>
            </a:pPr>
            <a:r>
              <a:rPr lang="en-US" sz="1200" dirty="0">
                <a:latin typeface="Arial" panose="020B0604020202020204" pitchFamily="34" charset="0"/>
                <a:cs typeface="Arial" panose="020B0604020202020204" pitchFamily="34" charset="0"/>
              </a:rPr>
              <a:t>We prioritize, focus and execute flawlessly with urgency.</a:t>
            </a:r>
          </a:p>
          <a:p>
            <a:pPr lvl="1">
              <a:lnSpc>
                <a:spcPct val="120000"/>
              </a:lnSpc>
              <a:spcBef>
                <a:spcPts val="0"/>
              </a:spcBef>
            </a:pPr>
            <a:r>
              <a:rPr lang="en-US" sz="1200" dirty="0">
                <a:solidFill>
                  <a:schemeClr val="tx1">
                    <a:lumMod val="65000"/>
                    <a:lumOff val="35000"/>
                  </a:schemeClr>
                </a:solidFill>
                <a:latin typeface="Arial" panose="020B0604020202020204" pitchFamily="34" charset="0"/>
                <a:cs typeface="Arial" panose="020B0604020202020204" pitchFamily="34" charset="0"/>
              </a:rPr>
              <a:t>We make data-driven decisions with intellectual honesty and constructive debate; we disagree and commit.</a:t>
            </a:r>
          </a:p>
          <a:p>
            <a:pPr lvl="1">
              <a:lnSpc>
                <a:spcPct val="120000"/>
              </a:lnSpc>
              <a:spcBef>
                <a:spcPts val="0"/>
              </a:spcBef>
            </a:pPr>
            <a:r>
              <a:rPr lang="en-US" sz="1200" dirty="0">
                <a:solidFill>
                  <a:schemeClr val="tx1">
                    <a:lumMod val="65000"/>
                    <a:lumOff val="35000"/>
                  </a:schemeClr>
                </a:solidFill>
                <a:latin typeface="Arial" panose="020B0604020202020204" pitchFamily="34" charset="0"/>
                <a:cs typeface="Arial" panose="020B0604020202020204" pitchFamily="34" charset="0"/>
              </a:rPr>
              <a:t>We assume responsibility to deliver long-term stakeholder value.</a:t>
            </a:r>
          </a:p>
          <a:p>
            <a:pPr>
              <a:lnSpc>
                <a:spcPct val="120000"/>
              </a:lnSpc>
              <a:spcBef>
                <a:spcPts val="0"/>
              </a:spcBef>
            </a:pPr>
            <a:r>
              <a:rPr lang="en-US" sz="1200" b="1" dirty="0">
                <a:solidFill>
                  <a:schemeClr val="tx1">
                    <a:lumMod val="65000"/>
                    <a:lumOff val="35000"/>
                  </a:schemeClr>
                </a:solidFill>
                <a:latin typeface="Arial" panose="020B0604020202020204" pitchFamily="34" charset="0"/>
                <a:cs typeface="Arial" panose="020B0604020202020204" pitchFamily="34" charset="0"/>
              </a:rPr>
              <a:t>One Intel</a:t>
            </a:r>
          </a:p>
          <a:p>
            <a:pPr lvl="1">
              <a:lnSpc>
                <a:spcPct val="120000"/>
              </a:lnSpc>
              <a:spcBef>
                <a:spcPts val="0"/>
              </a:spcBef>
            </a:pPr>
            <a:r>
              <a:rPr lang="en-US" sz="1200" dirty="0">
                <a:latin typeface="Arial" panose="020B0604020202020204" pitchFamily="34" charset="0"/>
                <a:cs typeface="Arial" panose="020B0604020202020204" pitchFamily="34" charset="0"/>
              </a:rPr>
              <a:t>We commit to team success, doing what’s best for Intel.</a:t>
            </a:r>
          </a:p>
          <a:p>
            <a:pPr lvl="1">
              <a:lnSpc>
                <a:spcPct val="120000"/>
              </a:lnSpc>
              <a:spcBef>
                <a:spcPts val="0"/>
              </a:spcBef>
            </a:pPr>
            <a:r>
              <a:rPr lang="en-US" sz="1200" dirty="0">
                <a:solidFill>
                  <a:schemeClr val="tx1">
                    <a:lumMod val="65000"/>
                    <a:lumOff val="35000"/>
                  </a:schemeClr>
                </a:solidFill>
                <a:latin typeface="Arial" panose="020B0604020202020204" pitchFamily="34" charset="0"/>
                <a:cs typeface="Arial" panose="020B0604020202020204" pitchFamily="34" charset="0"/>
              </a:rPr>
              <a:t>We recognize, respect and build trust with each other.</a:t>
            </a:r>
          </a:p>
          <a:p>
            <a:pPr lvl="1">
              <a:lnSpc>
                <a:spcPct val="120000"/>
              </a:lnSpc>
              <a:spcBef>
                <a:spcPts val="0"/>
              </a:spcBef>
            </a:pPr>
            <a:r>
              <a:rPr lang="en-US" sz="1200" dirty="0">
                <a:solidFill>
                  <a:schemeClr val="tx1">
                    <a:lumMod val="65000"/>
                    <a:lumOff val="35000"/>
                  </a:schemeClr>
                </a:solidFill>
                <a:latin typeface="Arial" panose="020B0604020202020204" pitchFamily="34" charset="0"/>
                <a:cs typeface="Arial" panose="020B0604020202020204" pitchFamily="34" charset="0"/>
              </a:rPr>
              <a:t>We value and grow passionate, empowered teams.</a:t>
            </a:r>
          </a:p>
        </p:txBody>
      </p:sp>
      <p:sp>
        <p:nvSpPr>
          <p:cNvPr id="5" name="Title 4"/>
          <p:cNvSpPr>
            <a:spLocks noGrp="1"/>
          </p:cNvSpPr>
          <p:nvPr>
            <p:ph type="title"/>
          </p:nvPr>
        </p:nvSpPr>
        <p:spPr/>
        <p:txBody>
          <a:bodyPr/>
          <a:lstStyle/>
          <a:p>
            <a:r>
              <a:rPr lang="en-US" dirty="0">
                <a:latin typeface="Arial" panose="020B0604020202020204" pitchFamily="34" charset="0"/>
                <a:cs typeface="Arial" panose="020B0604020202020204" pitchFamily="34" charset="0"/>
              </a:rPr>
              <a:t>Intel Core Values</a:t>
            </a:r>
          </a:p>
        </p:txBody>
      </p:sp>
      <p:sp>
        <p:nvSpPr>
          <p:cNvPr id="2" name="Rectangle 1"/>
          <p:cNvSpPr/>
          <p:nvPr/>
        </p:nvSpPr>
        <p:spPr>
          <a:xfrm>
            <a:off x="6281394" y="1690688"/>
            <a:ext cx="4785674" cy="3621954"/>
          </a:xfrm>
          <a:prstGeom prst="rect">
            <a:avLst/>
          </a:prstGeom>
        </p:spPr>
        <p:txBody>
          <a:bodyPr wrap="square">
            <a:spAutoFit/>
          </a:bodyPr>
          <a:lstStyle/>
          <a:p>
            <a:pPr marL="171450" indent="-171450">
              <a:lnSpc>
                <a:spcPct val="120000"/>
              </a:lnSpc>
              <a:spcBef>
                <a:spcPts val="0"/>
              </a:spcBef>
              <a:buFont typeface="Arial" panose="020B0604020202020204" pitchFamily="34" charset="0"/>
              <a:buChar char="•"/>
            </a:pPr>
            <a:r>
              <a:rPr lang="en-US" sz="1200" b="1" dirty="0">
                <a:latin typeface="Arial" panose="020B0604020202020204" pitchFamily="34" charset="0"/>
                <a:cs typeface="Arial" panose="020B0604020202020204" pitchFamily="34" charset="0"/>
              </a:rPr>
              <a:t>Inclusion</a:t>
            </a:r>
          </a:p>
          <a:p>
            <a:pPr marL="628650" lvl="1" indent="-171450">
              <a:lnSpc>
                <a:spcPct val="120000"/>
              </a:lnSpc>
              <a:spcBef>
                <a:spcPts val="0"/>
              </a:spcBef>
              <a:buFont typeface="Arial" panose="020B0604020202020204" pitchFamily="34" charset="0"/>
              <a:buChar char="•"/>
            </a:pPr>
            <a:r>
              <a:rPr lang="en-US" sz="1200" dirty="0">
                <a:latin typeface="Arial" panose="020B0604020202020204" pitchFamily="34" charset="0"/>
                <a:cs typeface="Arial" panose="020B0604020202020204" pitchFamily="34" charset="0"/>
              </a:rPr>
              <a:t>We value diversity and embrace differences.</a:t>
            </a:r>
          </a:p>
          <a:p>
            <a:pPr marL="628650" lvl="1" indent="-171450">
              <a:lnSpc>
                <a:spcPct val="120000"/>
              </a:lnSpc>
              <a:spcBef>
                <a:spcPts val="0"/>
              </a:spcBef>
              <a:buFont typeface="Arial" panose="020B0604020202020204" pitchFamily="34" charset="0"/>
              <a:buChar char="•"/>
            </a:pPr>
            <a:r>
              <a:rPr lang="en-US" sz="1200" dirty="0">
                <a:latin typeface="Arial" panose="020B0604020202020204" pitchFamily="34" charset="0"/>
                <a:cs typeface="Arial" panose="020B0604020202020204" pitchFamily="34" charset="0"/>
              </a:rPr>
              <a:t>We build inclusive teams where everyone does their best work, celebrates and has fun.</a:t>
            </a:r>
          </a:p>
          <a:p>
            <a:pPr marL="628650" lvl="1" indent="-171450">
              <a:lnSpc>
                <a:spcPct val="120000"/>
              </a:lnSpc>
              <a:spcBef>
                <a:spcPts val="0"/>
              </a:spcBef>
              <a:buFont typeface="Arial" panose="020B0604020202020204" pitchFamily="34" charset="0"/>
              <a:buChar char="•"/>
            </a:pPr>
            <a:r>
              <a:rPr lang="en-US" sz="1200" dirty="0">
                <a:solidFill>
                  <a:schemeClr val="tx1">
                    <a:lumMod val="65000"/>
                    <a:lumOff val="35000"/>
                  </a:schemeClr>
                </a:solidFill>
                <a:latin typeface="Arial" panose="020B0604020202020204" pitchFamily="34" charset="0"/>
                <a:cs typeface="Arial" panose="020B0604020202020204" pitchFamily="34" charset="0"/>
              </a:rPr>
              <a:t>We care and make a difference to each other and our communities.</a:t>
            </a:r>
          </a:p>
          <a:p>
            <a:pPr marL="171450" indent="-171450">
              <a:lnSpc>
                <a:spcPct val="120000"/>
              </a:lnSpc>
              <a:spcBef>
                <a:spcPts val="0"/>
              </a:spcBef>
              <a:buFont typeface="Arial" panose="020B0604020202020204" pitchFamily="34" charset="0"/>
              <a:buChar char="•"/>
            </a:pPr>
            <a:r>
              <a:rPr lang="en-US" sz="1200" b="1" dirty="0">
                <a:latin typeface="Arial" panose="020B0604020202020204" pitchFamily="34" charset="0"/>
                <a:cs typeface="Arial" panose="020B0604020202020204" pitchFamily="34" charset="0"/>
              </a:rPr>
              <a:t>Quality</a:t>
            </a:r>
          </a:p>
          <a:p>
            <a:pPr marL="628650" lvl="1" indent="-171450">
              <a:lnSpc>
                <a:spcPct val="120000"/>
              </a:lnSpc>
              <a:spcBef>
                <a:spcPts val="0"/>
              </a:spcBef>
              <a:buFont typeface="Arial" panose="020B0604020202020204" pitchFamily="34" charset="0"/>
              <a:buChar char="•"/>
            </a:pPr>
            <a:r>
              <a:rPr lang="en-US" sz="1200" dirty="0">
                <a:latin typeface="Arial" panose="020B0604020202020204" pitchFamily="34" charset="0"/>
                <a:cs typeface="Arial" panose="020B0604020202020204" pitchFamily="34" charset="0"/>
              </a:rPr>
              <a:t>We are disciplined to deliver products and services that our customers and partners can always rely on.</a:t>
            </a:r>
          </a:p>
          <a:p>
            <a:pPr marL="628650" lvl="1" indent="-171450">
              <a:lnSpc>
                <a:spcPct val="120000"/>
              </a:lnSpc>
              <a:spcBef>
                <a:spcPts val="0"/>
              </a:spcBef>
              <a:buFont typeface="Arial" panose="020B0604020202020204" pitchFamily="34" charset="0"/>
              <a:buChar char="•"/>
            </a:pPr>
            <a:r>
              <a:rPr lang="en-US" sz="1200" dirty="0">
                <a:latin typeface="Arial" panose="020B0604020202020204" pitchFamily="34" charset="0"/>
                <a:cs typeface="Arial" panose="020B0604020202020204" pitchFamily="34" charset="0"/>
              </a:rPr>
              <a:t>We set and achieve high quality and security standards.</a:t>
            </a:r>
          </a:p>
          <a:p>
            <a:pPr marL="628650" lvl="1" indent="-171450">
              <a:lnSpc>
                <a:spcPct val="120000"/>
              </a:lnSpc>
              <a:spcBef>
                <a:spcPts val="0"/>
              </a:spcBef>
              <a:buFont typeface="Arial" panose="020B0604020202020204" pitchFamily="34" charset="0"/>
              <a:buChar char="•"/>
            </a:pPr>
            <a:r>
              <a:rPr lang="en-US" sz="1200" dirty="0">
                <a:latin typeface="Arial" panose="020B0604020202020204" pitchFamily="34" charset="0"/>
                <a:cs typeface="Arial" panose="020B0604020202020204" pitchFamily="34" charset="0"/>
              </a:rPr>
              <a:t>We cultivate talent to do the right things right.</a:t>
            </a:r>
          </a:p>
          <a:p>
            <a:pPr marL="171450" indent="-171450">
              <a:lnSpc>
                <a:spcPct val="120000"/>
              </a:lnSpc>
              <a:spcBef>
                <a:spcPts val="0"/>
              </a:spcBef>
              <a:buFont typeface="Arial" panose="020B0604020202020204" pitchFamily="34" charset="0"/>
              <a:buChar char="•"/>
            </a:pPr>
            <a:r>
              <a:rPr lang="en-US" sz="1200" b="1" dirty="0">
                <a:latin typeface="Arial" panose="020B0604020202020204" pitchFamily="34" charset="0"/>
                <a:cs typeface="Arial" panose="020B0604020202020204" pitchFamily="34" charset="0"/>
              </a:rPr>
              <a:t>Integrity</a:t>
            </a:r>
          </a:p>
          <a:p>
            <a:pPr marL="628650" lvl="1" indent="-171450">
              <a:lnSpc>
                <a:spcPct val="120000"/>
              </a:lnSpc>
              <a:spcBef>
                <a:spcPts val="0"/>
              </a:spcBef>
              <a:buFont typeface="Arial" panose="020B0604020202020204" pitchFamily="34" charset="0"/>
              <a:buChar char="•"/>
            </a:pPr>
            <a:r>
              <a:rPr lang="en-US" sz="1200" dirty="0">
                <a:latin typeface="Arial" panose="020B0604020202020204" pitchFamily="34" charset="0"/>
                <a:cs typeface="Arial" panose="020B0604020202020204" pitchFamily="34" charset="0"/>
              </a:rPr>
              <a:t>We are truthful and transparent and act with uncompromising integrity.</a:t>
            </a:r>
          </a:p>
          <a:p>
            <a:pPr marL="628650" lvl="1" indent="-171450">
              <a:lnSpc>
                <a:spcPct val="120000"/>
              </a:lnSpc>
              <a:spcBef>
                <a:spcPts val="0"/>
              </a:spcBef>
              <a:buFont typeface="Arial" panose="020B0604020202020204" pitchFamily="34" charset="0"/>
              <a:buChar char="•"/>
            </a:pPr>
            <a:r>
              <a:rPr lang="en-US" sz="1200" dirty="0">
                <a:solidFill>
                  <a:schemeClr val="tx1">
                    <a:lumMod val="65000"/>
                    <a:lumOff val="35000"/>
                  </a:schemeClr>
                </a:solidFill>
                <a:latin typeface="Arial" panose="020B0604020202020204" pitchFamily="34" charset="0"/>
                <a:cs typeface="Arial" panose="020B0604020202020204" pitchFamily="34" charset="0"/>
              </a:rPr>
              <a:t>We ensure a safe and healthy workplace.</a:t>
            </a:r>
          </a:p>
          <a:p>
            <a:pPr marL="628650" lvl="1" indent="-171450">
              <a:lnSpc>
                <a:spcPct val="120000"/>
              </a:lnSpc>
              <a:spcBef>
                <a:spcPts val="0"/>
              </a:spcBef>
              <a:buFont typeface="Arial" panose="020B0604020202020204" pitchFamily="34" charset="0"/>
              <a:buChar char="•"/>
            </a:pPr>
            <a:r>
              <a:rPr lang="en-US" sz="1200" dirty="0">
                <a:solidFill>
                  <a:schemeClr val="tx1">
                    <a:lumMod val="65000"/>
                    <a:lumOff val="35000"/>
                  </a:schemeClr>
                </a:solidFill>
                <a:latin typeface="Arial" panose="020B0604020202020204" pitchFamily="34" charset="0"/>
                <a:cs typeface="Arial" panose="020B0604020202020204" pitchFamily="34" charset="0"/>
              </a:rPr>
              <a:t>We shape technology as a force for good</a:t>
            </a:r>
            <a:endParaRPr lang="en-US" sz="1200" dirty="0">
              <a:solidFill>
                <a:schemeClr val="tx1">
                  <a:lumMod val="65000"/>
                  <a:lumOff val="35000"/>
                </a:schemeClr>
              </a:solidFill>
            </a:endParaRPr>
          </a:p>
        </p:txBody>
      </p:sp>
    </p:spTree>
    <p:extLst>
      <p:ext uri="{BB962C8B-B14F-4D97-AF65-F5344CB8AC3E}">
        <p14:creationId xmlns:p14="http://schemas.microsoft.com/office/powerpoint/2010/main" val="280426169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0070C0">
            <a:alpha val="30196"/>
          </a:srgbClr>
        </a:solidFill>
        <a:effectLst/>
      </p:bgPr>
    </p:bg>
    <p:spTree>
      <p:nvGrpSpPr>
        <p:cNvPr id="1" name=""/>
        <p:cNvGrpSpPr/>
        <p:nvPr/>
      </p:nvGrpSpPr>
      <p:grpSpPr>
        <a:xfrm>
          <a:off x="0" y="0"/>
          <a:ext cx="0" cy="0"/>
          <a:chOff x="0" y="0"/>
          <a:chExt cx="0" cy="0"/>
        </a:xfrm>
      </p:grpSpPr>
      <p:sp>
        <p:nvSpPr>
          <p:cNvPr id="5" name="Title 4"/>
          <p:cNvSpPr>
            <a:spLocks noGrp="1"/>
          </p:cNvSpPr>
          <p:nvPr>
            <p:ph type="title"/>
          </p:nvPr>
        </p:nvSpPr>
        <p:spPr>
          <a:xfrm>
            <a:off x="891376" y="348186"/>
            <a:ext cx="10515600" cy="1157836"/>
          </a:xfrm>
        </p:spPr>
        <p:txBody>
          <a:bodyPr/>
          <a:lstStyle/>
          <a:p>
            <a:r>
              <a:rPr lang="en-US" dirty="0">
                <a:latin typeface="Arial" panose="020B0604020202020204" pitchFamily="34" charset="0"/>
                <a:cs typeface="Arial" panose="020B0604020202020204" pitchFamily="34" charset="0"/>
              </a:rPr>
              <a:t>Association of the US Army (AUSA)</a:t>
            </a:r>
          </a:p>
        </p:txBody>
      </p:sp>
      <p:pic>
        <p:nvPicPr>
          <p:cNvPr id="9" name="Content Placeholder 8">
            <a:extLst>
              <a:ext uri="{FF2B5EF4-FFF2-40B4-BE49-F238E27FC236}">
                <a16:creationId xmlns:a16="http://schemas.microsoft.com/office/drawing/2014/main" id="{AD9E3588-DEFE-E691-08A2-61D6FCDAA1F3}"/>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328598" y="1407781"/>
            <a:ext cx="6677094" cy="5350618"/>
          </a:xfrm>
        </p:spPr>
      </p:pic>
      <p:sp>
        <p:nvSpPr>
          <p:cNvPr id="11" name="TextBox 10">
            <a:extLst>
              <a:ext uri="{FF2B5EF4-FFF2-40B4-BE49-F238E27FC236}">
                <a16:creationId xmlns:a16="http://schemas.microsoft.com/office/drawing/2014/main" id="{27F40A08-E211-B4CD-1DBD-284B25D6A7BC}"/>
              </a:ext>
            </a:extLst>
          </p:cNvPr>
          <p:cNvSpPr txBox="1"/>
          <p:nvPr/>
        </p:nvSpPr>
        <p:spPr>
          <a:xfrm>
            <a:off x="891376" y="1321356"/>
            <a:ext cx="6098192" cy="369332"/>
          </a:xfrm>
          <a:prstGeom prst="rect">
            <a:avLst/>
          </a:prstGeom>
          <a:noFill/>
        </p:spPr>
        <p:txBody>
          <a:bodyPr wrap="square">
            <a:spAutoFit/>
          </a:bodyPr>
          <a:lstStyle/>
          <a:p>
            <a:pPr fontAlgn="auto"/>
            <a:r>
              <a:rPr lang="en-US" dirty="0">
                <a:solidFill>
                  <a:schemeClr val="tx1">
                    <a:lumMod val="65000"/>
                    <a:lumOff val="35000"/>
                  </a:schemeClr>
                </a:solidFill>
                <a:latin typeface="Arial" panose="020B0604020202020204" pitchFamily="34" charset="0"/>
                <a:cs typeface="Arial" panose="020B0604020202020204" pitchFamily="34" charset="0"/>
                <a:hlinkClick r:id="rId3"/>
              </a:rPr>
              <a:t>https://www.ausa.org/about-us</a:t>
            </a:r>
            <a:endParaRPr lang="en-US" dirty="0">
              <a:solidFill>
                <a:schemeClr val="tx1">
                  <a:lumMod val="65000"/>
                  <a:lumOff val="35000"/>
                </a:schemeClr>
              </a:solidFill>
              <a:latin typeface="Arial" panose="020B0604020202020204" pitchFamily="34" charset="0"/>
              <a:cs typeface="Arial" panose="020B0604020202020204" pitchFamily="34" charset="0"/>
            </a:endParaRPr>
          </a:p>
        </p:txBody>
      </p:sp>
      <p:pic>
        <p:nvPicPr>
          <p:cNvPr id="13" name="Picture 12">
            <a:extLst>
              <a:ext uri="{FF2B5EF4-FFF2-40B4-BE49-F238E27FC236}">
                <a16:creationId xmlns:a16="http://schemas.microsoft.com/office/drawing/2014/main" id="{7BAB1414-99F8-B319-E6E8-C642C0042C14}"/>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37284" y="2403782"/>
            <a:ext cx="3562551" cy="520152"/>
          </a:xfrm>
          <a:prstGeom prst="rect">
            <a:avLst/>
          </a:prstGeom>
        </p:spPr>
      </p:pic>
    </p:spTree>
    <p:extLst>
      <p:ext uri="{BB962C8B-B14F-4D97-AF65-F5344CB8AC3E}">
        <p14:creationId xmlns:p14="http://schemas.microsoft.com/office/powerpoint/2010/main" val="194205366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5348CDB36BF1BF4B9FD336DF319767A9" ma:contentTypeVersion="6" ma:contentTypeDescription="Create a new document." ma:contentTypeScope="" ma:versionID="d574012535b4531eec5ac5fc3e1d3517">
  <xsd:schema xmlns:xsd="http://www.w3.org/2001/XMLSchema" xmlns:xs="http://www.w3.org/2001/XMLSchema" xmlns:p="http://schemas.microsoft.com/office/2006/metadata/properties" xmlns:ns2="a340c51f-90ed-49c6-8855-15efc98c9be2" xmlns:ns3="c0194d0e-9bc0-472b-a9e7-7299ac79f2a3" targetNamespace="http://schemas.microsoft.com/office/2006/metadata/properties" ma:root="true" ma:fieldsID="546c5c5f97d218320ea256e8b6de6683" ns2:_="" ns3:_="">
    <xsd:import namespace="a340c51f-90ed-49c6-8855-15efc98c9be2"/>
    <xsd:import namespace="c0194d0e-9bc0-472b-a9e7-7299ac79f2a3"/>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LengthInSeconds"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340c51f-90ed-49c6-8855-15efc98c9be2"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dexed="true" ma:internalName="MediaServiceDateTaken" ma:readOnly="true">
      <xsd:simpleType>
        <xsd:restriction base="dms:Text"/>
      </xsd:simpleType>
    </xsd:element>
    <xsd:element name="MediaLengthInSeconds" ma:index="11" nillable="true" ma:displayName="MediaLengthInSeconds" ma:hidden="true"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c0194d0e-9bc0-472b-a9e7-7299ac79f2a3"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EF88FA32-71E0-40F0-9B96-C16328F2D5DD}">
  <ds:schemaRefs>
    <ds:schemaRef ds:uri="http://purl.org/dc/dcmitype/"/>
    <ds:schemaRef ds:uri="http://purl.org/dc/terms/"/>
    <ds:schemaRef ds:uri="a340c51f-90ed-49c6-8855-15efc98c9be2"/>
    <ds:schemaRef ds:uri="http://www.w3.org/XML/1998/namespace"/>
    <ds:schemaRef ds:uri="http://schemas.microsoft.com/office/2006/metadata/properties"/>
    <ds:schemaRef ds:uri="http://schemas.microsoft.com/office/2006/documentManagement/types"/>
    <ds:schemaRef ds:uri="http://schemas.microsoft.com/office/infopath/2007/PartnerControls"/>
    <ds:schemaRef ds:uri="http://schemas.openxmlformats.org/package/2006/metadata/core-properties"/>
    <ds:schemaRef ds:uri="c0194d0e-9bc0-472b-a9e7-7299ac79f2a3"/>
    <ds:schemaRef ds:uri="http://purl.org/dc/elements/1.1/"/>
  </ds:schemaRefs>
</ds:datastoreItem>
</file>

<file path=customXml/itemProps2.xml><?xml version="1.0" encoding="utf-8"?>
<ds:datastoreItem xmlns:ds="http://schemas.openxmlformats.org/officeDocument/2006/customXml" ds:itemID="{29C62445-8E3D-41BF-817D-88F55AC2B119}">
  <ds:schemaRefs>
    <ds:schemaRef ds:uri="http://schemas.microsoft.com/sharepoint/v3/contenttype/forms"/>
  </ds:schemaRefs>
</ds:datastoreItem>
</file>

<file path=customXml/itemProps3.xml><?xml version="1.0" encoding="utf-8"?>
<ds:datastoreItem xmlns:ds="http://schemas.openxmlformats.org/officeDocument/2006/customXml" ds:itemID="{37FF4393-049E-4AF2-A232-CFEF5121B73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a340c51f-90ed-49c6-8855-15efc98c9be2"/>
    <ds:schemaRef ds:uri="c0194d0e-9bc0-472b-a9e7-7299ac79f2a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2596</TotalTime>
  <Words>2096</Words>
  <Application>Microsoft Office PowerPoint</Application>
  <PresentationFormat>Widescreen</PresentationFormat>
  <Paragraphs>108</Paragraphs>
  <Slides>15</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15</vt:i4>
      </vt:variant>
    </vt:vector>
  </HeadingPairs>
  <TitlesOfParts>
    <vt:vector size="20" baseType="lpstr">
      <vt:lpstr>arial</vt:lpstr>
      <vt:lpstr>arial</vt:lpstr>
      <vt:lpstr>Calibri</vt:lpstr>
      <vt:lpstr>Calibri Light</vt:lpstr>
      <vt:lpstr>Office Theme</vt:lpstr>
      <vt:lpstr>Developing USAWOA Core Values</vt:lpstr>
      <vt:lpstr>Understanding Core Values</vt:lpstr>
      <vt:lpstr>Rules for Core Values</vt:lpstr>
      <vt:lpstr>Apple’s Core Values</vt:lpstr>
      <vt:lpstr>Salesforce Core Values</vt:lpstr>
      <vt:lpstr>Meta (Facebook) Core Values</vt:lpstr>
      <vt:lpstr>Patagonia</vt:lpstr>
      <vt:lpstr>Intel Core Values</vt:lpstr>
      <vt:lpstr>Association of the US Army (AUSA)</vt:lpstr>
      <vt:lpstr>Military Officers Association of America (MOAA) </vt:lpstr>
      <vt:lpstr>USAWOA Tenants</vt:lpstr>
      <vt:lpstr>PowerPoint Presentation</vt:lpstr>
      <vt:lpstr>PowerPoint Presentation</vt:lpstr>
      <vt:lpstr>USAWOA Tenants</vt:lpstr>
      <vt:lpstr>Our Homework </vt:lpstr>
    </vt:vector>
  </TitlesOfParts>
  <Company>CONUS Enterprise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Nuccio, James</dc:creator>
  <cp:lastModifiedBy>National Secretary</cp:lastModifiedBy>
  <cp:revision>32</cp:revision>
  <dcterms:created xsi:type="dcterms:W3CDTF">2022-06-09T19:00:25Z</dcterms:created>
  <dcterms:modified xsi:type="dcterms:W3CDTF">2022-10-19T19:55:37Z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0x0101005348CDB36BF1BF4B9FD336DF319767A9</vt:lpwstr>
  </property>
</Properties>
</file>